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8" r:id="rId2"/>
    <p:sldId id="260" r:id="rId3"/>
    <p:sldId id="262" r:id="rId4"/>
    <p:sldId id="265" r:id="rId5"/>
    <p:sldId id="264" r:id="rId6"/>
    <p:sldId id="266" r:id="rId7"/>
    <p:sldId id="267" r:id="rId8"/>
    <p:sldId id="273" r:id="rId9"/>
    <p:sldId id="268" r:id="rId10"/>
    <p:sldId id="272" r:id="rId11"/>
    <p:sldId id="271" r:id="rId12"/>
    <p:sldId id="274" r:id="rId13"/>
    <p:sldId id="275" r:id="rId14"/>
    <p:sldId id="277" r:id="rId15"/>
    <p:sldId id="269" r:id="rId16"/>
    <p:sldId id="270" r:id="rId17"/>
    <p:sldId id="278" r:id="rId18"/>
    <p:sldId id="279" r:id="rId19"/>
    <p:sldId id="276" r:id="rId20"/>
    <p:sldId id="280" r:id="rId21"/>
    <p:sldId id="281" r:id="rId22"/>
    <p:sldId id="282" r:id="rId23"/>
    <p:sldId id="283" r:id="rId24"/>
    <p:sldId id="284" r:id="rId25"/>
    <p:sldId id="287" r:id="rId26"/>
    <p:sldId id="286" r:id="rId27"/>
    <p:sldId id="285" r:id="rId28"/>
    <p:sldId id="288" r:id="rId29"/>
    <p:sldId id="289" r:id="rId30"/>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2D2D"/>
    <a:srgbClr val="FFFFCC"/>
    <a:srgbClr val="FF5050"/>
    <a:srgbClr val="FEE682"/>
    <a:srgbClr val="FEEA94"/>
    <a:srgbClr val="FFFFFF"/>
    <a:srgbClr val="F6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1280" y="4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36004" cy="36004"/>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BC0E78C-11F1-470D-8D96-9BE81B4E4E88}" type="doc">
      <dgm:prSet loTypeId="urn:microsoft.com/office/officeart/2005/8/layout/hierarchy3" loCatId="relationship" qsTypeId="urn:microsoft.com/office/officeart/2005/8/quickstyle/simple1" qsCatId="simple" csTypeId="urn:microsoft.com/office/officeart/2005/8/colors/accent1_2" csCatId="accent1" phldr="1"/>
      <dgm:spPr/>
      <dgm:t>
        <a:bodyPr/>
        <a:lstStyle/>
        <a:p>
          <a:endParaRPr lang="bg-BG"/>
        </a:p>
      </dgm:t>
    </dgm:pt>
    <dgm:pt modelId="{7C79FCE2-3EAC-4E56-A4B4-BD29B7C62767}">
      <dgm:prSet phldrT="[Text]" custT="1"/>
      <dgm:spPr>
        <a:xfrm>
          <a:off x="2382" y="72009"/>
          <a:ext cx="3153003" cy="1144084"/>
        </a:xfrm>
        <a:solidFill>
          <a:srgbClr val="31B6FD">
            <a:hueOff val="0"/>
            <a:satOff val="0"/>
            <a:lumOff val="0"/>
            <a:alphaOff val="0"/>
          </a:srgbClr>
        </a:solidFill>
        <a:ln w="28575" cap="flat" cmpd="sng" algn="ctr">
          <a:solidFill>
            <a:sysClr val="window" lastClr="FFFFFF">
              <a:hueOff val="0"/>
              <a:satOff val="0"/>
              <a:lumOff val="0"/>
              <a:alphaOff val="0"/>
            </a:sysClr>
          </a:solidFill>
          <a:prstDash val="solid"/>
        </a:ln>
        <a:effectLst/>
      </dgm:spPr>
      <dgm:t>
        <a:bodyPr/>
        <a:lstStyle/>
        <a:p>
          <a:r>
            <a:rPr lang="bg-BG" sz="2800" b="1" dirty="0" smtClean="0">
              <a:solidFill>
                <a:sysClr val="windowText" lastClr="000000">
                  <a:lumMod val="95000"/>
                  <a:lumOff val="5000"/>
                </a:sysClr>
              </a:solidFill>
              <a:latin typeface="Arial" pitchFamily="34" charset="0"/>
              <a:ea typeface="+mn-ea"/>
              <a:cs typeface="Arial" pitchFamily="34" charset="0"/>
            </a:rPr>
            <a:t>Харта на основните права от </a:t>
          </a:r>
          <a:r>
            <a:rPr lang="bg-BG" sz="2800" b="1" dirty="0" smtClean="0">
              <a:solidFill>
                <a:srgbClr val="C00000"/>
              </a:solidFill>
              <a:latin typeface="Arial" pitchFamily="34" charset="0"/>
              <a:ea typeface="+mn-ea"/>
              <a:cs typeface="Arial" pitchFamily="34" charset="0"/>
            </a:rPr>
            <a:t>2000 г.</a:t>
          </a:r>
          <a:endParaRPr lang="bg-BG" sz="2800" b="1" dirty="0">
            <a:solidFill>
              <a:srgbClr val="C00000"/>
            </a:solidFill>
            <a:latin typeface="Arial" pitchFamily="34" charset="0"/>
            <a:ea typeface="+mn-ea"/>
            <a:cs typeface="Arial" pitchFamily="34" charset="0"/>
          </a:endParaRPr>
        </a:p>
      </dgm:t>
    </dgm:pt>
    <dgm:pt modelId="{218D46EF-7973-44B3-B4C1-E7B9843B55B6}" type="parTrans" cxnId="{06AB59CA-4CD5-4143-A1EE-6CE55B44102A}">
      <dgm:prSet/>
      <dgm:spPr/>
      <dgm:t>
        <a:bodyPr/>
        <a:lstStyle/>
        <a:p>
          <a:endParaRPr lang="bg-BG"/>
        </a:p>
      </dgm:t>
    </dgm:pt>
    <dgm:pt modelId="{6A587787-844B-4E67-B26D-09F77AC3A7B7}" type="sibTrans" cxnId="{06AB59CA-4CD5-4143-A1EE-6CE55B44102A}">
      <dgm:prSet/>
      <dgm:spPr/>
      <dgm:t>
        <a:bodyPr/>
        <a:lstStyle/>
        <a:p>
          <a:endParaRPr lang="bg-BG"/>
        </a:p>
      </dgm:t>
    </dgm:pt>
    <dgm:pt modelId="{F0801699-CCF9-4185-B339-B2863B7B8975}">
      <dgm:prSet phldrT="[Text]" custT="1"/>
      <dgm:spPr>
        <a:xfrm>
          <a:off x="4295165" y="72009"/>
          <a:ext cx="3211283" cy="1239693"/>
        </a:xfrm>
        <a:solidFill>
          <a:srgbClr val="31B6FD">
            <a:hueOff val="0"/>
            <a:satOff val="0"/>
            <a:lumOff val="0"/>
            <a:alphaOff val="0"/>
          </a:srgbClr>
        </a:solidFill>
        <a:ln w="28575" cap="flat" cmpd="sng" algn="ctr">
          <a:solidFill>
            <a:sysClr val="window" lastClr="FFFFFF">
              <a:hueOff val="0"/>
              <a:satOff val="0"/>
              <a:lumOff val="0"/>
              <a:alphaOff val="0"/>
            </a:sysClr>
          </a:solidFill>
          <a:prstDash val="solid"/>
        </a:ln>
        <a:effectLst/>
      </dgm:spPr>
      <dgm:t>
        <a:bodyPr/>
        <a:lstStyle/>
        <a:p>
          <a:r>
            <a:rPr lang="bg-BG" sz="2800" b="1" dirty="0" smtClean="0">
              <a:solidFill>
                <a:sysClr val="windowText" lastClr="000000">
                  <a:lumMod val="95000"/>
                  <a:lumOff val="5000"/>
                </a:sysClr>
              </a:solidFill>
              <a:latin typeface="Arial" pitchFamily="34" charset="0"/>
              <a:ea typeface="+mn-ea"/>
              <a:cs typeface="Arial" pitchFamily="34" charset="0"/>
            </a:rPr>
            <a:t>Харта на основните права от </a:t>
          </a:r>
          <a:r>
            <a:rPr lang="bg-BG" sz="2800" b="1" dirty="0" smtClean="0">
              <a:solidFill>
                <a:srgbClr val="C00000"/>
              </a:solidFill>
              <a:latin typeface="Arial" pitchFamily="34" charset="0"/>
              <a:ea typeface="+mn-ea"/>
              <a:cs typeface="Arial" pitchFamily="34" charset="0"/>
            </a:rPr>
            <a:t>2007 г.</a:t>
          </a:r>
          <a:endParaRPr lang="bg-BG" sz="2800" b="1" dirty="0">
            <a:solidFill>
              <a:srgbClr val="C00000"/>
            </a:solidFill>
            <a:latin typeface="Arial" pitchFamily="34" charset="0"/>
            <a:ea typeface="+mn-ea"/>
            <a:cs typeface="Arial" pitchFamily="34" charset="0"/>
          </a:endParaRPr>
        </a:p>
      </dgm:t>
    </dgm:pt>
    <dgm:pt modelId="{A4AC20C3-5AFC-4EC2-AB3E-3AF71BD92D1E}" type="parTrans" cxnId="{0036E5EB-A6AA-4C5C-8AB7-A2303A5D5BDF}">
      <dgm:prSet/>
      <dgm:spPr/>
      <dgm:t>
        <a:bodyPr/>
        <a:lstStyle/>
        <a:p>
          <a:endParaRPr lang="bg-BG"/>
        </a:p>
      </dgm:t>
    </dgm:pt>
    <dgm:pt modelId="{3DE5159D-E972-469C-A5CF-032A638E5438}" type="sibTrans" cxnId="{0036E5EB-A6AA-4C5C-8AB7-A2303A5D5BDF}">
      <dgm:prSet/>
      <dgm:spPr/>
      <dgm:t>
        <a:bodyPr/>
        <a:lstStyle/>
        <a:p>
          <a:endParaRPr lang="bg-BG"/>
        </a:p>
      </dgm:t>
    </dgm:pt>
    <dgm:pt modelId="{F64FD1D8-5655-4345-A08F-EA6C8495CA69}">
      <dgm:prSet custT="1"/>
      <dgm:spPr>
        <a:xfrm>
          <a:off x="4937421" y="1561962"/>
          <a:ext cx="3629147" cy="2574043"/>
        </a:xfrm>
        <a:solidFill>
          <a:sysClr val="window" lastClr="FFFFFF">
            <a:alpha val="90000"/>
            <a:hueOff val="0"/>
            <a:satOff val="0"/>
            <a:lumOff val="0"/>
            <a:alphaOff val="0"/>
          </a:sysClr>
        </a:solidFill>
        <a:ln w="38100" cap="flat" cmpd="sng" algn="ctr">
          <a:solidFill>
            <a:srgbClr val="31B6FD"/>
          </a:solidFill>
          <a:prstDash val="solid"/>
        </a:ln>
        <a:effectLst/>
      </dgm:spPr>
      <dgm:t>
        <a:bodyPr/>
        <a:lstStyle/>
        <a:p>
          <a:pPr algn="just"/>
          <a:r>
            <a:rPr lang="ru-RU" sz="1800" b="1" u="none" dirty="0" smtClean="0">
              <a:solidFill>
                <a:sysClr val="windowText" lastClr="000000">
                  <a:hueOff val="0"/>
                  <a:satOff val="0"/>
                  <a:lumOff val="0"/>
                  <a:alphaOff val="0"/>
                </a:sysClr>
              </a:solidFill>
              <a:latin typeface="Arial" pitchFamily="34" charset="0"/>
              <a:ea typeface="+mn-ea"/>
              <a:cs typeface="Arial" pitchFamily="34" charset="0"/>
            </a:rPr>
            <a:t>Хартата има същата юридическа сила като договорите. В съответствие с член 6, параграф 1, алинея 1 от Договора за Европейския съюз, Хартата, провъзгласена през 2007 г. има същата юридическа сила като Договорите. </a:t>
          </a:r>
          <a:endParaRPr lang="bg-BG" sz="1800" b="1" u="none" dirty="0">
            <a:solidFill>
              <a:sysClr val="windowText" lastClr="000000">
                <a:hueOff val="0"/>
                <a:satOff val="0"/>
                <a:lumOff val="0"/>
                <a:alphaOff val="0"/>
              </a:sysClr>
            </a:solidFill>
            <a:latin typeface="Arial" pitchFamily="34" charset="0"/>
            <a:ea typeface="+mn-ea"/>
            <a:cs typeface="Arial" pitchFamily="34" charset="0"/>
          </a:endParaRPr>
        </a:p>
      </dgm:t>
    </dgm:pt>
    <dgm:pt modelId="{33A323E9-BF86-46DF-B86A-A0F517A07545}" type="parTrans" cxnId="{4F92ADE1-457C-4FF4-A826-90320B48F54B}">
      <dgm:prSet/>
      <dgm:spPr>
        <a:xfrm>
          <a:off x="4616293" y="1311703"/>
          <a:ext cx="321128" cy="1537281"/>
        </a:xfrm>
        <a:noFill/>
        <a:ln w="38100" cap="flat" cmpd="sng" algn="ctr">
          <a:solidFill>
            <a:srgbClr val="31B6FD"/>
          </a:solidFill>
          <a:prstDash val="solid"/>
        </a:ln>
        <a:effectLst/>
      </dgm:spPr>
      <dgm:t>
        <a:bodyPr/>
        <a:lstStyle/>
        <a:p>
          <a:endParaRPr lang="bg-BG"/>
        </a:p>
      </dgm:t>
    </dgm:pt>
    <dgm:pt modelId="{22A88E3D-659D-48DD-852F-38E9ACDF05FD}" type="sibTrans" cxnId="{4F92ADE1-457C-4FF4-A826-90320B48F54B}">
      <dgm:prSet/>
      <dgm:spPr/>
      <dgm:t>
        <a:bodyPr/>
        <a:lstStyle/>
        <a:p>
          <a:endParaRPr lang="bg-BG"/>
        </a:p>
      </dgm:t>
    </dgm:pt>
    <dgm:pt modelId="{B05AEE4C-9508-45A1-AF1B-F33DB60FCF10}">
      <dgm:prSet custT="1"/>
      <dgm:spPr>
        <a:xfrm>
          <a:off x="605834" y="1584175"/>
          <a:ext cx="3803920" cy="2531700"/>
        </a:xfrm>
        <a:solidFill>
          <a:sysClr val="window" lastClr="FFFFFF">
            <a:alpha val="90000"/>
            <a:hueOff val="0"/>
            <a:satOff val="0"/>
            <a:lumOff val="0"/>
            <a:alphaOff val="0"/>
          </a:sysClr>
        </a:solidFill>
        <a:ln w="38100" cap="flat" cmpd="sng" algn="ctr">
          <a:solidFill>
            <a:srgbClr val="31B6FD"/>
          </a:solidFill>
          <a:prstDash val="solid"/>
        </a:ln>
        <a:effectLst/>
      </dgm:spPr>
      <dgm:t>
        <a:bodyPr/>
        <a:lstStyle/>
        <a:p>
          <a:pPr algn="just"/>
          <a:r>
            <a:rPr lang="ru-RU" sz="1800" b="1" dirty="0" smtClean="0">
              <a:solidFill>
                <a:sysClr val="windowText" lastClr="000000">
                  <a:hueOff val="0"/>
                  <a:satOff val="0"/>
                  <a:lumOff val="0"/>
                  <a:alphaOff val="0"/>
                </a:sysClr>
              </a:solidFill>
              <a:latin typeface="Arial" pitchFamily="34" charset="0"/>
              <a:ea typeface="+mn-ea"/>
              <a:cs typeface="Arial" pitchFamily="34" charset="0"/>
            </a:rPr>
            <a:t>На срещата на върха в Ница не беше взето решение относно задължителната юридическа сила на Хартата - тя остана една принципна декларация без заявена юридическа сила</a:t>
          </a:r>
          <a:endParaRPr lang="bg-BG" sz="1800" b="1" dirty="0">
            <a:solidFill>
              <a:sysClr val="windowText" lastClr="000000">
                <a:hueOff val="0"/>
                <a:satOff val="0"/>
                <a:lumOff val="0"/>
                <a:alphaOff val="0"/>
              </a:sysClr>
            </a:solidFill>
            <a:latin typeface="Arial" pitchFamily="34" charset="0"/>
            <a:ea typeface="+mn-ea"/>
            <a:cs typeface="Arial" pitchFamily="34" charset="0"/>
          </a:endParaRPr>
        </a:p>
      </dgm:t>
    </dgm:pt>
    <dgm:pt modelId="{1A8E64C1-F81F-415D-975E-507786D93D76}" type="parTrans" cxnId="{3F7E3488-5562-4A2F-8277-71461D4DA411}">
      <dgm:prSet/>
      <dgm:spPr>
        <a:xfrm>
          <a:off x="317682" y="1216094"/>
          <a:ext cx="288152" cy="1633931"/>
        </a:xfrm>
        <a:noFill/>
        <a:ln w="38100" cap="flat" cmpd="sng" algn="ctr">
          <a:solidFill>
            <a:srgbClr val="31B6FD"/>
          </a:solidFill>
          <a:prstDash val="solid"/>
        </a:ln>
        <a:effectLst/>
      </dgm:spPr>
      <dgm:t>
        <a:bodyPr/>
        <a:lstStyle/>
        <a:p>
          <a:endParaRPr lang="bg-BG"/>
        </a:p>
      </dgm:t>
    </dgm:pt>
    <dgm:pt modelId="{E47AD3FE-C572-4E30-94D0-4FAD977862C8}" type="sibTrans" cxnId="{3F7E3488-5562-4A2F-8277-71461D4DA411}">
      <dgm:prSet/>
      <dgm:spPr/>
      <dgm:t>
        <a:bodyPr/>
        <a:lstStyle/>
        <a:p>
          <a:endParaRPr lang="bg-BG"/>
        </a:p>
      </dgm:t>
    </dgm:pt>
    <dgm:pt modelId="{FD433054-3318-4D29-9026-31D990E3D985}" type="pres">
      <dgm:prSet presAssocID="{9BC0E78C-11F1-470D-8D96-9BE81B4E4E88}" presName="diagram" presStyleCnt="0">
        <dgm:presLayoutVars>
          <dgm:chPref val="1"/>
          <dgm:dir/>
          <dgm:animOne val="branch"/>
          <dgm:animLvl val="lvl"/>
          <dgm:resizeHandles/>
        </dgm:presLayoutVars>
      </dgm:prSet>
      <dgm:spPr/>
      <dgm:t>
        <a:bodyPr/>
        <a:lstStyle/>
        <a:p>
          <a:endParaRPr lang="bg-BG"/>
        </a:p>
      </dgm:t>
    </dgm:pt>
    <dgm:pt modelId="{30BE1E64-A937-4CB8-9260-C35818CAFD7B}" type="pres">
      <dgm:prSet presAssocID="{7C79FCE2-3EAC-4E56-A4B4-BD29B7C62767}" presName="root" presStyleCnt="0"/>
      <dgm:spPr/>
    </dgm:pt>
    <dgm:pt modelId="{83D05445-52F2-4DBF-B37A-B3BF06085416}" type="pres">
      <dgm:prSet presAssocID="{7C79FCE2-3EAC-4E56-A4B4-BD29B7C62767}" presName="rootComposite" presStyleCnt="0"/>
      <dgm:spPr/>
    </dgm:pt>
    <dgm:pt modelId="{E232DA86-7237-4EB2-BC85-8B3B2FEB3D51}" type="pres">
      <dgm:prSet presAssocID="{7C79FCE2-3EAC-4E56-A4B4-BD29B7C62767}" presName="rootText" presStyleLbl="node1" presStyleIdx="0" presStyleCnt="2" custScaleX="157487" custScaleY="114290"/>
      <dgm:spPr>
        <a:prstGeom prst="roundRect">
          <a:avLst>
            <a:gd name="adj" fmla="val 10000"/>
          </a:avLst>
        </a:prstGeom>
      </dgm:spPr>
      <dgm:t>
        <a:bodyPr/>
        <a:lstStyle/>
        <a:p>
          <a:endParaRPr lang="bg-BG"/>
        </a:p>
      </dgm:t>
    </dgm:pt>
    <dgm:pt modelId="{61BB9FF8-06DF-4B9A-A3C7-E1B26690C789}" type="pres">
      <dgm:prSet presAssocID="{7C79FCE2-3EAC-4E56-A4B4-BD29B7C62767}" presName="rootConnector" presStyleLbl="node1" presStyleIdx="0" presStyleCnt="2"/>
      <dgm:spPr/>
      <dgm:t>
        <a:bodyPr/>
        <a:lstStyle/>
        <a:p>
          <a:endParaRPr lang="bg-BG"/>
        </a:p>
      </dgm:t>
    </dgm:pt>
    <dgm:pt modelId="{F5BF1981-FCB9-4FE8-802C-5D5C056C3BCB}" type="pres">
      <dgm:prSet presAssocID="{7C79FCE2-3EAC-4E56-A4B4-BD29B7C62767}" presName="childShape" presStyleCnt="0"/>
      <dgm:spPr/>
    </dgm:pt>
    <dgm:pt modelId="{0F469024-E253-465F-B662-EAA3CB20914A}" type="pres">
      <dgm:prSet presAssocID="{1A8E64C1-F81F-415D-975E-507786D93D76}" presName="Name13" presStyleLbl="parChTrans1D2" presStyleIdx="0" presStyleCnt="2"/>
      <dgm:spPr>
        <a:custGeom>
          <a:avLst/>
          <a:gdLst/>
          <a:ahLst/>
          <a:cxnLst/>
          <a:rect l="0" t="0" r="0" b="0"/>
          <a:pathLst>
            <a:path>
              <a:moveTo>
                <a:pt x="0" y="0"/>
              </a:moveTo>
              <a:lnTo>
                <a:pt x="0" y="1633931"/>
              </a:lnTo>
              <a:lnTo>
                <a:pt x="288152" y="1633931"/>
              </a:lnTo>
            </a:path>
          </a:pathLst>
        </a:custGeom>
      </dgm:spPr>
      <dgm:t>
        <a:bodyPr/>
        <a:lstStyle/>
        <a:p>
          <a:endParaRPr lang="bg-BG"/>
        </a:p>
      </dgm:t>
    </dgm:pt>
    <dgm:pt modelId="{311B3818-A6AC-4222-80F3-37C072C6B4B9}" type="pres">
      <dgm:prSet presAssocID="{B05AEE4C-9508-45A1-AF1B-F33DB60FCF10}" presName="childText" presStyleLbl="bgAcc1" presStyleIdx="0" presStyleCnt="2" custScaleX="237499" custScaleY="252908" custLinFactNeighborX="-1695" custLinFactNeighborY="11770">
        <dgm:presLayoutVars>
          <dgm:bulletEnabled val="1"/>
        </dgm:presLayoutVars>
      </dgm:prSet>
      <dgm:spPr>
        <a:prstGeom prst="roundRect">
          <a:avLst>
            <a:gd name="adj" fmla="val 10000"/>
          </a:avLst>
        </a:prstGeom>
      </dgm:spPr>
      <dgm:t>
        <a:bodyPr/>
        <a:lstStyle/>
        <a:p>
          <a:endParaRPr lang="bg-BG"/>
        </a:p>
      </dgm:t>
    </dgm:pt>
    <dgm:pt modelId="{8859B9C6-C139-433C-969D-965A97F694F3}" type="pres">
      <dgm:prSet presAssocID="{F0801699-CCF9-4185-B339-B2863B7B8975}" presName="root" presStyleCnt="0"/>
      <dgm:spPr/>
    </dgm:pt>
    <dgm:pt modelId="{71B6BE34-A646-4A66-9599-75749260E58D}" type="pres">
      <dgm:prSet presAssocID="{F0801699-CCF9-4185-B339-B2863B7B8975}" presName="rootComposite" presStyleCnt="0"/>
      <dgm:spPr/>
    </dgm:pt>
    <dgm:pt modelId="{E1CA84D0-633F-479A-89D0-3D947791D99C}" type="pres">
      <dgm:prSet presAssocID="{F0801699-CCF9-4185-B339-B2863B7B8975}" presName="rootText" presStyleLbl="node1" presStyleIdx="1" presStyleCnt="2" custScaleX="160398" custScaleY="123841"/>
      <dgm:spPr>
        <a:prstGeom prst="roundRect">
          <a:avLst>
            <a:gd name="adj" fmla="val 10000"/>
          </a:avLst>
        </a:prstGeom>
      </dgm:spPr>
      <dgm:t>
        <a:bodyPr/>
        <a:lstStyle/>
        <a:p>
          <a:endParaRPr lang="bg-BG"/>
        </a:p>
      </dgm:t>
    </dgm:pt>
    <dgm:pt modelId="{F45271D8-8C7B-4BCF-8A46-3AB4CD946C1B}" type="pres">
      <dgm:prSet presAssocID="{F0801699-CCF9-4185-B339-B2863B7B8975}" presName="rootConnector" presStyleLbl="node1" presStyleIdx="1" presStyleCnt="2"/>
      <dgm:spPr/>
      <dgm:t>
        <a:bodyPr/>
        <a:lstStyle/>
        <a:p>
          <a:endParaRPr lang="bg-BG"/>
        </a:p>
      </dgm:t>
    </dgm:pt>
    <dgm:pt modelId="{068F3453-FFBE-4F79-B414-FE8FB3725A06}" type="pres">
      <dgm:prSet presAssocID="{F0801699-CCF9-4185-B339-B2863B7B8975}" presName="childShape" presStyleCnt="0"/>
      <dgm:spPr/>
    </dgm:pt>
    <dgm:pt modelId="{3440ADD7-6A04-4893-9508-F2F9A0096906}" type="pres">
      <dgm:prSet presAssocID="{33A323E9-BF86-46DF-B86A-A0F517A07545}" presName="Name13" presStyleLbl="parChTrans1D2" presStyleIdx="1" presStyleCnt="2"/>
      <dgm:spPr>
        <a:custGeom>
          <a:avLst/>
          <a:gdLst/>
          <a:ahLst/>
          <a:cxnLst/>
          <a:rect l="0" t="0" r="0" b="0"/>
          <a:pathLst>
            <a:path>
              <a:moveTo>
                <a:pt x="0" y="0"/>
              </a:moveTo>
              <a:lnTo>
                <a:pt x="0" y="1537281"/>
              </a:lnTo>
              <a:lnTo>
                <a:pt x="321128" y="1537281"/>
              </a:lnTo>
            </a:path>
          </a:pathLst>
        </a:custGeom>
      </dgm:spPr>
      <dgm:t>
        <a:bodyPr/>
        <a:lstStyle/>
        <a:p>
          <a:endParaRPr lang="bg-BG"/>
        </a:p>
      </dgm:t>
    </dgm:pt>
    <dgm:pt modelId="{DB5FA0EC-8B1A-446A-AA3F-55462F6B14DA}" type="pres">
      <dgm:prSet presAssocID="{F64FD1D8-5655-4345-A08F-EA6C8495CA69}" presName="childText" presStyleLbl="bgAcc1" presStyleIdx="1" presStyleCnt="2" custScaleX="226587" custScaleY="257138">
        <dgm:presLayoutVars>
          <dgm:bulletEnabled val="1"/>
        </dgm:presLayoutVars>
      </dgm:prSet>
      <dgm:spPr>
        <a:prstGeom prst="roundRect">
          <a:avLst>
            <a:gd name="adj" fmla="val 10000"/>
          </a:avLst>
        </a:prstGeom>
      </dgm:spPr>
      <dgm:t>
        <a:bodyPr/>
        <a:lstStyle/>
        <a:p>
          <a:endParaRPr lang="bg-BG"/>
        </a:p>
      </dgm:t>
    </dgm:pt>
  </dgm:ptLst>
  <dgm:cxnLst>
    <dgm:cxn modelId="{C473B356-2268-432E-BEEA-870EF1F6E5E0}" type="presOf" srcId="{7C79FCE2-3EAC-4E56-A4B4-BD29B7C62767}" destId="{61BB9FF8-06DF-4B9A-A3C7-E1B26690C789}" srcOrd="1" destOrd="0" presId="urn:microsoft.com/office/officeart/2005/8/layout/hierarchy3"/>
    <dgm:cxn modelId="{0036E5EB-A6AA-4C5C-8AB7-A2303A5D5BDF}" srcId="{9BC0E78C-11F1-470D-8D96-9BE81B4E4E88}" destId="{F0801699-CCF9-4185-B339-B2863B7B8975}" srcOrd="1" destOrd="0" parTransId="{A4AC20C3-5AFC-4EC2-AB3E-3AF71BD92D1E}" sibTransId="{3DE5159D-E972-469C-A5CF-032A638E5438}"/>
    <dgm:cxn modelId="{113701D7-7F2B-4DEE-AA89-FC622CE57980}" type="presOf" srcId="{7C79FCE2-3EAC-4E56-A4B4-BD29B7C62767}" destId="{E232DA86-7237-4EB2-BC85-8B3B2FEB3D51}" srcOrd="0" destOrd="0" presId="urn:microsoft.com/office/officeart/2005/8/layout/hierarchy3"/>
    <dgm:cxn modelId="{E0D823D8-C18D-436D-8C75-F8C9E8FBB927}" type="presOf" srcId="{F0801699-CCF9-4185-B339-B2863B7B8975}" destId="{E1CA84D0-633F-479A-89D0-3D947791D99C}" srcOrd="0" destOrd="0" presId="urn:microsoft.com/office/officeart/2005/8/layout/hierarchy3"/>
    <dgm:cxn modelId="{1344B908-02B7-4722-B2D6-F98F11A99304}" type="presOf" srcId="{F64FD1D8-5655-4345-A08F-EA6C8495CA69}" destId="{DB5FA0EC-8B1A-446A-AA3F-55462F6B14DA}" srcOrd="0" destOrd="0" presId="urn:microsoft.com/office/officeart/2005/8/layout/hierarchy3"/>
    <dgm:cxn modelId="{4F92ADE1-457C-4FF4-A826-90320B48F54B}" srcId="{F0801699-CCF9-4185-B339-B2863B7B8975}" destId="{F64FD1D8-5655-4345-A08F-EA6C8495CA69}" srcOrd="0" destOrd="0" parTransId="{33A323E9-BF86-46DF-B86A-A0F517A07545}" sibTransId="{22A88E3D-659D-48DD-852F-38E9ACDF05FD}"/>
    <dgm:cxn modelId="{06AB59CA-4CD5-4143-A1EE-6CE55B44102A}" srcId="{9BC0E78C-11F1-470D-8D96-9BE81B4E4E88}" destId="{7C79FCE2-3EAC-4E56-A4B4-BD29B7C62767}" srcOrd="0" destOrd="0" parTransId="{218D46EF-7973-44B3-B4C1-E7B9843B55B6}" sibTransId="{6A587787-844B-4E67-B26D-09F77AC3A7B7}"/>
    <dgm:cxn modelId="{B7C50AB1-A858-4F67-8508-826F93CAF9F5}" type="presOf" srcId="{33A323E9-BF86-46DF-B86A-A0F517A07545}" destId="{3440ADD7-6A04-4893-9508-F2F9A0096906}" srcOrd="0" destOrd="0" presId="urn:microsoft.com/office/officeart/2005/8/layout/hierarchy3"/>
    <dgm:cxn modelId="{3F7E3488-5562-4A2F-8277-71461D4DA411}" srcId="{7C79FCE2-3EAC-4E56-A4B4-BD29B7C62767}" destId="{B05AEE4C-9508-45A1-AF1B-F33DB60FCF10}" srcOrd="0" destOrd="0" parTransId="{1A8E64C1-F81F-415D-975E-507786D93D76}" sibTransId="{E47AD3FE-C572-4E30-94D0-4FAD977862C8}"/>
    <dgm:cxn modelId="{9B6048AF-6FF8-4A2F-B853-517E39D74AC6}" type="presOf" srcId="{1A8E64C1-F81F-415D-975E-507786D93D76}" destId="{0F469024-E253-465F-B662-EAA3CB20914A}" srcOrd="0" destOrd="0" presId="urn:microsoft.com/office/officeart/2005/8/layout/hierarchy3"/>
    <dgm:cxn modelId="{7B4D9722-7530-45AD-8880-01BA62023BD8}" type="presOf" srcId="{9BC0E78C-11F1-470D-8D96-9BE81B4E4E88}" destId="{FD433054-3318-4D29-9026-31D990E3D985}" srcOrd="0" destOrd="0" presId="urn:microsoft.com/office/officeart/2005/8/layout/hierarchy3"/>
    <dgm:cxn modelId="{F3D4265D-156B-43E9-8485-CD9DB51FB1B8}" type="presOf" srcId="{B05AEE4C-9508-45A1-AF1B-F33DB60FCF10}" destId="{311B3818-A6AC-4222-80F3-37C072C6B4B9}" srcOrd="0" destOrd="0" presId="urn:microsoft.com/office/officeart/2005/8/layout/hierarchy3"/>
    <dgm:cxn modelId="{96C4F048-D230-4257-9BCD-665F1CF8D899}" type="presOf" srcId="{F0801699-CCF9-4185-B339-B2863B7B8975}" destId="{F45271D8-8C7B-4BCF-8A46-3AB4CD946C1B}" srcOrd="1" destOrd="0" presId="urn:microsoft.com/office/officeart/2005/8/layout/hierarchy3"/>
    <dgm:cxn modelId="{6DD7F6F9-9049-4652-AF5F-20B7DA85E7F9}" type="presParOf" srcId="{FD433054-3318-4D29-9026-31D990E3D985}" destId="{30BE1E64-A937-4CB8-9260-C35818CAFD7B}" srcOrd="0" destOrd="0" presId="urn:microsoft.com/office/officeart/2005/8/layout/hierarchy3"/>
    <dgm:cxn modelId="{A08B90C3-74A8-403F-A8B3-CD73E8108C5B}" type="presParOf" srcId="{30BE1E64-A937-4CB8-9260-C35818CAFD7B}" destId="{83D05445-52F2-4DBF-B37A-B3BF06085416}" srcOrd="0" destOrd="0" presId="urn:microsoft.com/office/officeart/2005/8/layout/hierarchy3"/>
    <dgm:cxn modelId="{38FC1870-A7B0-43C3-88F3-AFCA897439F2}" type="presParOf" srcId="{83D05445-52F2-4DBF-B37A-B3BF06085416}" destId="{E232DA86-7237-4EB2-BC85-8B3B2FEB3D51}" srcOrd="0" destOrd="0" presId="urn:microsoft.com/office/officeart/2005/8/layout/hierarchy3"/>
    <dgm:cxn modelId="{87427A3E-CF4F-44AD-BCB0-19FD9739B2C5}" type="presParOf" srcId="{83D05445-52F2-4DBF-B37A-B3BF06085416}" destId="{61BB9FF8-06DF-4B9A-A3C7-E1B26690C789}" srcOrd="1" destOrd="0" presId="urn:microsoft.com/office/officeart/2005/8/layout/hierarchy3"/>
    <dgm:cxn modelId="{1F27DB4E-8260-4AA5-BF8B-A381AFDFA999}" type="presParOf" srcId="{30BE1E64-A937-4CB8-9260-C35818CAFD7B}" destId="{F5BF1981-FCB9-4FE8-802C-5D5C056C3BCB}" srcOrd="1" destOrd="0" presId="urn:microsoft.com/office/officeart/2005/8/layout/hierarchy3"/>
    <dgm:cxn modelId="{152AED50-C0B4-4724-AF26-1937E4342FEA}" type="presParOf" srcId="{F5BF1981-FCB9-4FE8-802C-5D5C056C3BCB}" destId="{0F469024-E253-465F-B662-EAA3CB20914A}" srcOrd="0" destOrd="0" presId="urn:microsoft.com/office/officeart/2005/8/layout/hierarchy3"/>
    <dgm:cxn modelId="{175B0398-9B7A-48B9-8626-5E8ED39EA0C7}" type="presParOf" srcId="{F5BF1981-FCB9-4FE8-802C-5D5C056C3BCB}" destId="{311B3818-A6AC-4222-80F3-37C072C6B4B9}" srcOrd="1" destOrd="0" presId="urn:microsoft.com/office/officeart/2005/8/layout/hierarchy3"/>
    <dgm:cxn modelId="{32ABAC05-D166-4B41-8385-4B4DDD0CD4CE}" type="presParOf" srcId="{FD433054-3318-4D29-9026-31D990E3D985}" destId="{8859B9C6-C139-433C-969D-965A97F694F3}" srcOrd="1" destOrd="0" presId="urn:microsoft.com/office/officeart/2005/8/layout/hierarchy3"/>
    <dgm:cxn modelId="{BBCC5DB4-6865-4C9D-A797-3F8946BE6CD3}" type="presParOf" srcId="{8859B9C6-C139-433C-969D-965A97F694F3}" destId="{71B6BE34-A646-4A66-9599-75749260E58D}" srcOrd="0" destOrd="0" presId="urn:microsoft.com/office/officeart/2005/8/layout/hierarchy3"/>
    <dgm:cxn modelId="{BA9DDBBF-0D3C-4AF3-B762-9F7A1FAB0CA6}" type="presParOf" srcId="{71B6BE34-A646-4A66-9599-75749260E58D}" destId="{E1CA84D0-633F-479A-89D0-3D947791D99C}" srcOrd="0" destOrd="0" presId="urn:microsoft.com/office/officeart/2005/8/layout/hierarchy3"/>
    <dgm:cxn modelId="{0BCFEE9A-E6AD-4DE6-8D36-6D61F0E26171}" type="presParOf" srcId="{71B6BE34-A646-4A66-9599-75749260E58D}" destId="{F45271D8-8C7B-4BCF-8A46-3AB4CD946C1B}" srcOrd="1" destOrd="0" presId="urn:microsoft.com/office/officeart/2005/8/layout/hierarchy3"/>
    <dgm:cxn modelId="{AFE7624E-0CB1-4EF0-B87F-659080E59CF1}" type="presParOf" srcId="{8859B9C6-C139-433C-969D-965A97F694F3}" destId="{068F3453-FFBE-4F79-B414-FE8FB3725A06}" srcOrd="1" destOrd="0" presId="urn:microsoft.com/office/officeart/2005/8/layout/hierarchy3"/>
    <dgm:cxn modelId="{2E066DA9-D5B2-4FFD-896C-507EE60A9993}" type="presParOf" srcId="{068F3453-FFBE-4F79-B414-FE8FB3725A06}" destId="{3440ADD7-6A04-4893-9508-F2F9A0096906}" srcOrd="0" destOrd="0" presId="urn:microsoft.com/office/officeart/2005/8/layout/hierarchy3"/>
    <dgm:cxn modelId="{FF4B419F-0305-4CF6-BC6C-E1A1C9B67971}" type="presParOf" srcId="{068F3453-FFBE-4F79-B414-FE8FB3725A06}" destId="{DB5FA0EC-8B1A-446A-AA3F-55462F6B14DA}" srcOrd="1" destOrd="0" presId="urn:microsoft.com/office/officeart/2005/8/layout/hierarchy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CCCB05-D93C-4D08-B014-B6BADEFA95D5}"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bg-BG"/>
        </a:p>
      </dgm:t>
    </dgm:pt>
    <dgm:pt modelId="{F5DAE587-448F-445B-BE9F-4456AD3DE182}">
      <dgm:prSet phldrT="[Text]" custT="1"/>
      <dgm:spPr>
        <a:solidFill>
          <a:srgbClr val="92D050"/>
        </a:solidFill>
      </dgm:spPr>
      <dgm:t>
        <a:bodyPr/>
        <a:lstStyle/>
        <a:p>
          <a:r>
            <a:rPr lang="bg-BG" sz="2000" b="1" dirty="0" smtClean="0">
              <a:solidFill>
                <a:srgbClr val="002060"/>
              </a:solidFill>
            </a:rPr>
            <a:t>ЕЛЕКТРОННИ КОМУНИКАЦИИ И ПОЩИ</a:t>
          </a:r>
          <a:endParaRPr lang="bg-BG" sz="2000" b="1" dirty="0">
            <a:solidFill>
              <a:srgbClr val="002060"/>
            </a:solidFill>
          </a:endParaRPr>
        </a:p>
      </dgm:t>
    </dgm:pt>
    <dgm:pt modelId="{6A3C3AA4-20A3-4A1D-81AA-46BA34E9FF38}" type="parTrans" cxnId="{8CD40FFC-9F00-48DF-B85C-83461658A31E}">
      <dgm:prSet/>
      <dgm:spPr/>
      <dgm:t>
        <a:bodyPr/>
        <a:lstStyle/>
        <a:p>
          <a:endParaRPr lang="bg-BG"/>
        </a:p>
      </dgm:t>
    </dgm:pt>
    <dgm:pt modelId="{F6DCA60F-EC74-4588-BA03-5B735658713E}" type="sibTrans" cxnId="{8CD40FFC-9F00-48DF-B85C-83461658A31E}">
      <dgm:prSet/>
      <dgm:spPr/>
      <dgm:t>
        <a:bodyPr/>
        <a:lstStyle/>
        <a:p>
          <a:endParaRPr lang="bg-BG"/>
        </a:p>
      </dgm:t>
    </dgm:pt>
    <dgm:pt modelId="{5CF411E3-3CE5-4D51-97B4-F988D3F4464C}">
      <dgm:prSet phldrT="[Text]" phldr="1"/>
      <dgm:spPr/>
      <dgm:t>
        <a:bodyPr/>
        <a:lstStyle/>
        <a:p>
          <a:endParaRPr lang="bg-BG" dirty="0"/>
        </a:p>
      </dgm:t>
    </dgm:pt>
    <dgm:pt modelId="{8BAFE55C-4368-4160-8050-F2DB66576539}" type="parTrans" cxnId="{736366D2-29F7-4D80-93A8-A60F7B378C79}">
      <dgm:prSet/>
      <dgm:spPr/>
      <dgm:t>
        <a:bodyPr/>
        <a:lstStyle/>
        <a:p>
          <a:endParaRPr lang="bg-BG"/>
        </a:p>
      </dgm:t>
    </dgm:pt>
    <dgm:pt modelId="{8CF5845F-D252-45A0-8615-06EE166420F8}" type="sibTrans" cxnId="{736366D2-29F7-4D80-93A8-A60F7B378C79}">
      <dgm:prSet/>
      <dgm:spPr/>
      <dgm:t>
        <a:bodyPr/>
        <a:lstStyle/>
        <a:p>
          <a:endParaRPr lang="bg-BG"/>
        </a:p>
      </dgm:t>
    </dgm:pt>
    <dgm:pt modelId="{6881CE5F-E657-436B-8A07-FCF85CF3558D}">
      <dgm:prSet phldrT="[Text]" custT="1"/>
      <dgm:spPr>
        <a:solidFill>
          <a:srgbClr val="92D050"/>
        </a:solidFill>
      </dgm:spPr>
      <dgm:t>
        <a:bodyPr/>
        <a:lstStyle/>
        <a:p>
          <a:r>
            <a:rPr lang="bg-BG" sz="2000" b="1" smtClean="0">
              <a:solidFill>
                <a:srgbClr val="002060"/>
              </a:solidFill>
            </a:rPr>
            <a:t>ТРАНСПОРТ</a:t>
          </a:r>
          <a:endParaRPr lang="bg-BG" sz="2000" b="1" dirty="0">
            <a:solidFill>
              <a:srgbClr val="002060"/>
            </a:solidFill>
          </a:endParaRPr>
        </a:p>
      </dgm:t>
    </dgm:pt>
    <dgm:pt modelId="{01FAE719-ED24-4A5A-9E32-98B6426CF7BF}" type="parTrans" cxnId="{BAA83713-E355-4BEB-BEB0-5E5AFB377C9E}">
      <dgm:prSet/>
      <dgm:spPr/>
      <dgm:t>
        <a:bodyPr/>
        <a:lstStyle/>
        <a:p>
          <a:endParaRPr lang="bg-BG"/>
        </a:p>
      </dgm:t>
    </dgm:pt>
    <dgm:pt modelId="{6805561F-9796-47BA-A61B-5D5961AAAE51}" type="sibTrans" cxnId="{BAA83713-E355-4BEB-BEB0-5E5AFB377C9E}">
      <dgm:prSet/>
      <dgm:spPr/>
      <dgm:t>
        <a:bodyPr/>
        <a:lstStyle/>
        <a:p>
          <a:endParaRPr lang="bg-BG"/>
        </a:p>
      </dgm:t>
    </dgm:pt>
    <dgm:pt modelId="{F0324AD9-9465-4AEC-BCED-DDC438F29847}">
      <dgm:prSet phldrT="[Text]" phldr="1"/>
      <dgm:spPr/>
      <dgm:t>
        <a:bodyPr/>
        <a:lstStyle/>
        <a:p>
          <a:endParaRPr lang="bg-BG" dirty="0"/>
        </a:p>
      </dgm:t>
    </dgm:pt>
    <dgm:pt modelId="{4922B313-BF40-44A2-8622-4389C44EAB84}" type="parTrans" cxnId="{5D89D0F7-95E3-4887-974A-1FF445FEC878}">
      <dgm:prSet/>
      <dgm:spPr/>
      <dgm:t>
        <a:bodyPr/>
        <a:lstStyle/>
        <a:p>
          <a:endParaRPr lang="bg-BG"/>
        </a:p>
      </dgm:t>
    </dgm:pt>
    <dgm:pt modelId="{21EA8E54-9AC5-4F1A-A4E2-5FA52842FFB2}" type="sibTrans" cxnId="{5D89D0F7-95E3-4887-974A-1FF445FEC878}">
      <dgm:prSet/>
      <dgm:spPr/>
      <dgm:t>
        <a:bodyPr/>
        <a:lstStyle/>
        <a:p>
          <a:endParaRPr lang="bg-BG"/>
        </a:p>
      </dgm:t>
    </dgm:pt>
    <dgm:pt modelId="{B472860C-A14F-4A1F-A162-2B2356151273}">
      <dgm:prSet phldrT="[Text]" custT="1"/>
      <dgm:spPr>
        <a:solidFill>
          <a:srgbClr val="92D050"/>
        </a:solidFill>
      </dgm:spPr>
      <dgm:t>
        <a:bodyPr/>
        <a:lstStyle/>
        <a:p>
          <a:r>
            <a:rPr lang="bg-BG" sz="2000" b="1" dirty="0" smtClean="0">
              <a:solidFill>
                <a:srgbClr val="002060"/>
              </a:solidFill>
            </a:rPr>
            <a:t>ВОДОСНАБДЯВАНЕ</a:t>
          </a:r>
          <a:endParaRPr lang="bg-BG" sz="2000" b="1" dirty="0">
            <a:solidFill>
              <a:srgbClr val="002060"/>
            </a:solidFill>
          </a:endParaRPr>
        </a:p>
      </dgm:t>
    </dgm:pt>
    <dgm:pt modelId="{0D69F26B-31BA-4C1C-84C6-F94ADAF07704}" type="parTrans" cxnId="{8C55DC27-EC89-408B-8898-5303D501058B}">
      <dgm:prSet/>
      <dgm:spPr/>
      <dgm:t>
        <a:bodyPr/>
        <a:lstStyle/>
        <a:p>
          <a:endParaRPr lang="bg-BG"/>
        </a:p>
      </dgm:t>
    </dgm:pt>
    <dgm:pt modelId="{F300AC77-593D-43DD-90C4-0D05055F55A8}" type="sibTrans" cxnId="{8C55DC27-EC89-408B-8898-5303D501058B}">
      <dgm:prSet/>
      <dgm:spPr/>
      <dgm:t>
        <a:bodyPr/>
        <a:lstStyle/>
        <a:p>
          <a:endParaRPr lang="bg-BG"/>
        </a:p>
      </dgm:t>
    </dgm:pt>
    <dgm:pt modelId="{6F78F2A8-52C0-4416-840D-A3D9C2D4A2F0}">
      <dgm:prSet phldrT="[Text]" phldr="1"/>
      <dgm:spPr/>
      <dgm:t>
        <a:bodyPr/>
        <a:lstStyle/>
        <a:p>
          <a:endParaRPr lang="bg-BG" dirty="0"/>
        </a:p>
      </dgm:t>
    </dgm:pt>
    <dgm:pt modelId="{BD838029-DB67-4437-9FE4-FFFE67009097}" type="parTrans" cxnId="{8C98F8C9-28D0-48CD-B03D-D2F6FC9375F8}">
      <dgm:prSet/>
      <dgm:spPr/>
      <dgm:t>
        <a:bodyPr/>
        <a:lstStyle/>
        <a:p>
          <a:endParaRPr lang="bg-BG"/>
        </a:p>
      </dgm:t>
    </dgm:pt>
    <dgm:pt modelId="{79C864CD-D921-4C31-97A7-DC30B5B496FC}" type="sibTrans" cxnId="{8C98F8C9-28D0-48CD-B03D-D2F6FC9375F8}">
      <dgm:prSet/>
      <dgm:spPr/>
      <dgm:t>
        <a:bodyPr/>
        <a:lstStyle/>
        <a:p>
          <a:endParaRPr lang="bg-BG"/>
        </a:p>
      </dgm:t>
    </dgm:pt>
    <dgm:pt modelId="{6341EE77-E15E-4694-A6A5-7E996FB15E22}">
      <dgm:prSet/>
      <dgm:spPr/>
      <dgm:t>
        <a:bodyPr/>
        <a:lstStyle/>
        <a:p>
          <a:endParaRPr lang="bg-BG" dirty="0"/>
        </a:p>
      </dgm:t>
    </dgm:pt>
    <dgm:pt modelId="{B2FF85E1-60BE-4844-B0B4-788E7E69F762}" type="parTrans" cxnId="{9DC31888-7D8F-469E-96A8-46DC27FA287A}">
      <dgm:prSet/>
      <dgm:spPr/>
      <dgm:t>
        <a:bodyPr/>
        <a:lstStyle/>
        <a:p>
          <a:endParaRPr lang="bg-BG"/>
        </a:p>
      </dgm:t>
    </dgm:pt>
    <dgm:pt modelId="{13BEFA7D-A01F-44EB-9FA5-7F1906EB1E9F}" type="sibTrans" cxnId="{9DC31888-7D8F-469E-96A8-46DC27FA287A}">
      <dgm:prSet/>
      <dgm:spPr/>
      <dgm:t>
        <a:bodyPr/>
        <a:lstStyle/>
        <a:p>
          <a:endParaRPr lang="bg-BG"/>
        </a:p>
      </dgm:t>
    </dgm:pt>
    <dgm:pt modelId="{C2F50A63-B4E6-4717-A266-8F0D1E7744A4}">
      <dgm:prSet/>
      <dgm:spPr/>
      <dgm:t>
        <a:bodyPr/>
        <a:lstStyle/>
        <a:p>
          <a:endParaRPr lang="bg-BG" dirty="0"/>
        </a:p>
      </dgm:t>
    </dgm:pt>
    <dgm:pt modelId="{C8B39444-E318-4AEF-A32D-59CDB083CD42}" type="parTrans" cxnId="{B0AA714F-B538-40B6-B9B9-2802568D2B1C}">
      <dgm:prSet/>
      <dgm:spPr/>
      <dgm:t>
        <a:bodyPr/>
        <a:lstStyle/>
        <a:p>
          <a:endParaRPr lang="bg-BG"/>
        </a:p>
      </dgm:t>
    </dgm:pt>
    <dgm:pt modelId="{7633BB79-3BFE-40C1-8AEC-DD7A383BE853}" type="sibTrans" cxnId="{B0AA714F-B538-40B6-B9B9-2802568D2B1C}">
      <dgm:prSet/>
      <dgm:spPr/>
      <dgm:t>
        <a:bodyPr/>
        <a:lstStyle/>
        <a:p>
          <a:endParaRPr lang="bg-BG"/>
        </a:p>
      </dgm:t>
    </dgm:pt>
    <dgm:pt modelId="{960858DE-7C59-4EE1-B69D-5B71A77264A4}">
      <dgm:prSet/>
      <dgm:spPr>
        <a:solidFill>
          <a:schemeClr val="bg1"/>
        </a:solidFill>
      </dgm:spPr>
      <dgm:t>
        <a:bodyPr/>
        <a:lstStyle/>
        <a:p>
          <a:r>
            <a:rPr lang="bg-BG" dirty="0" smtClean="0"/>
            <a:t>ЗДРЕ</a:t>
          </a:r>
          <a:endParaRPr lang="bg-BG" dirty="0"/>
        </a:p>
      </dgm:t>
    </dgm:pt>
    <dgm:pt modelId="{0F140462-1BB0-443B-ACF0-B147B2A9E0D1}" type="parTrans" cxnId="{EAE1A15B-EC6A-4F90-9F54-08CFC91ECAD7}">
      <dgm:prSet/>
      <dgm:spPr/>
      <dgm:t>
        <a:bodyPr/>
        <a:lstStyle/>
        <a:p>
          <a:endParaRPr lang="bg-BG"/>
        </a:p>
      </dgm:t>
    </dgm:pt>
    <dgm:pt modelId="{36C6ADF5-05A5-417F-9404-741CC153F4D9}" type="sibTrans" cxnId="{EAE1A15B-EC6A-4F90-9F54-08CFC91ECAD7}">
      <dgm:prSet/>
      <dgm:spPr/>
      <dgm:t>
        <a:bodyPr/>
        <a:lstStyle/>
        <a:p>
          <a:endParaRPr lang="bg-BG"/>
        </a:p>
      </dgm:t>
    </dgm:pt>
    <dgm:pt modelId="{103EB4D9-B418-4512-8AC6-3DB9A316F181}">
      <dgm:prSet/>
      <dgm:spPr/>
      <dgm:t>
        <a:bodyPr/>
        <a:lstStyle/>
        <a:p>
          <a:endParaRPr lang="bg-BG" dirty="0"/>
        </a:p>
      </dgm:t>
    </dgm:pt>
    <dgm:pt modelId="{202AB975-6486-4DE3-8AF0-F12C2F806A69}" type="parTrans" cxnId="{45F9AAAA-9A1B-4058-9F4A-80564AB579B1}">
      <dgm:prSet/>
      <dgm:spPr/>
      <dgm:t>
        <a:bodyPr/>
        <a:lstStyle/>
        <a:p>
          <a:endParaRPr lang="bg-BG"/>
        </a:p>
      </dgm:t>
    </dgm:pt>
    <dgm:pt modelId="{AF8541E2-3EC7-4FF7-A0F3-BCB7ADD5C961}" type="sibTrans" cxnId="{45F9AAAA-9A1B-4058-9F4A-80564AB579B1}">
      <dgm:prSet/>
      <dgm:spPr/>
      <dgm:t>
        <a:bodyPr/>
        <a:lstStyle/>
        <a:p>
          <a:endParaRPr lang="bg-BG"/>
        </a:p>
      </dgm:t>
    </dgm:pt>
    <dgm:pt modelId="{1BEC4BA6-2363-4F12-833E-20E0F44CDC8D}">
      <dgm:prSet custT="1"/>
      <dgm:spPr>
        <a:solidFill>
          <a:srgbClr val="92D050"/>
        </a:solidFill>
      </dgm:spPr>
      <dgm:t>
        <a:bodyPr/>
        <a:lstStyle/>
        <a:p>
          <a:r>
            <a:rPr lang="bg-BG" sz="2000" b="1" dirty="0" smtClean="0">
              <a:solidFill>
                <a:srgbClr val="002060"/>
              </a:solidFill>
            </a:rPr>
            <a:t>ЗДРАВЕОПАЗВАНЕ</a:t>
          </a:r>
          <a:endParaRPr lang="bg-BG" sz="2000" b="1" dirty="0">
            <a:solidFill>
              <a:srgbClr val="002060"/>
            </a:solidFill>
          </a:endParaRPr>
        </a:p>
      </dgm:t>
    </dgm:pt>
    <dgm:pt modelId="{51B536A4-068E-4FE5-9E2C-C701AD3A24C5}" type="parTrans" cxnId="{988E75F3-9598-4DEE-AE3D-9284B40C0A02}">
      <dgm:prSet/>
      <dgm:spPr/>
      <dgm:t>
        <a:bodyPr/>
        <a:lstStyle/>
        <a:p>
          <a:endParaRPr lang="bg-BG"/>
        </a:p>
      </dgm:t>
    </dgm:pt>
    <dgm:pt modelId="{4286DBAD-ED68-4319-81B3-2C5C67CF3593}" type="sibTrans" cxnId="{988E75F3-9598-4DEE-AE3D-9284B40C0A02}">
      <dgm:prSet/>
      <dgm:spPr/>
      <dgm:t>
        <a:bodyPr/>
        <a:lstStyle/>
        <a:p>
          <a:endParaRPr lang="bg-BG"/>
        </a:p>
      </dgm:t>
    </dgm:pt>
    <dgm:pt modelId="{192B6E60-412C-4BE8-A35B-ACFAABF37B6D}">
      <dgm:prSet custT="1"/>
      <dgm:spPr>
        <a:solidFill>
          <a:srgbClr val="92D050"/>
        </a:solidFill>
      </dgm:spPr>
      <dgm:t>
        <a:bodyPr/>
        <a:lstStyle/>
        <a:p>
          <a:endParaRPr lang="bg-BG" sz="2000" b="1" dirty="0" smtClean="0">
            <a:solidFill>
              <a:srgbClr val="002060"/>
            </a:solidFill>
          </a:endParaRPr>
        </a:p>
        <a:p>
          <a:r>
            <a:rPr lang="bg-BG" sz="2000" b="1" dirty="0" smtClean="0">
              <a:solidFill>
                <a:srgbClr val="002060"/>
              </a:solidFill>
            </a:rPr>
            <a:t>СОЦИАЛНИ УСЛУГИ</a:t>
          </a:r>
          <a:endParaRPr lang="bg-BG" sz="2000" b="1" dirty="0">
            <a:solidFill>
              <a:srgbClr val="002060"/>
            </a:solidFill>
          </a:endParaRPr>
        </a:p>
      </dgm:t>
    </dgm:pt>
    <dgm:pt modelId="{3932842C-03F6-4006-A1DB-73CA1054B0F2}" type="parTrans" cxnId="{AEC2B1B5-6B48-4F15-920E-BEEF13E56CB2}">
      <dgm:prSet/>
      <dgm:spPr/>
      <dgm:t>
        <a:bodyPr/>
        <a:lstStyle/>
        <a:p>
          <a:endParaRPr lang="bg-BG"/>
        </a:p>
      </dgm:t>
    </dgm:pt>
    <dgm:pt modelId="{53D7E4C5-F50D-4A9E-B8DC-C6AD51267245}" type="sibTrans" cxnId="{AEC2B1B5-6B48-4F15-920E-BEEF13E56CB2}">
      <dgm:prSet/>
      <dgm:spPr/>
      <dgm:t>
        <a:bodyPr/>
        <a:lstStyle/>
        <a:p>
          <a:endParaRPr lang="bg-BG"/>
        </a:p>
      </dgm:t>
    </dgm:pt>
    <dgm:pt modelId="{E4AEBFB9-0B7C-4715-BC3E-4A8109E34C34}" type="pres">
      <dgm:prSet presAssocID="{42CCCB05-D93C-4D08-B014-B6BADEFA95D5}" presName="Name0" presStyleCnt="0">
        <dgm:presLayoutVars>
          <dgm:chMax val="5"/>
          <dgm:chPref val="5"/>
          <dgm:dir/>
          <dgm:animLvl val="lvl"/>
        </dgm:presLayoutVars>
      </dgm:prSet>
      <dgm:spPr/>
      <dgm:t>
        <a:bodyPr/>
        <a:lstStyle/>
        <a:p>
          <a:endParaRPr lang="bg-BG"/>
        </a:p>
      </dgm:t>
    </dgm:pt>
    <dgm:pt modelId="{E6316FBF-6D9E-4D8D-939D-E8D8B31A572B}" type="pres">
      <dgm:prSet presAssocID="{F5DAE587-448F-445B-BE9F-4456AD3DE182}" presName="parentText1" presStyleLbl="node1" presStyleIdx="0" presStyleCnt="5">
        <dgm:presLayoutVars>
          <dgm:chMax/>
          <dgm:chPref val="3"/>
          <dgm:bulletEnabled val="1"/>
        </dgm:presLayoutVars>
      </dgm:prSet>
      <dgm:spPr/>
      <dgm:t>
        <a:bodyPr/>
        <a:lstStyle/>
        <a:p>
          <a:endParaRPr lang="bg-BG"/>
        </a:p>
      </dgm:t>
    </dgm:pt>
    <dgm:pt modelId="{E6713A79-FA0A-462D-AA98-1EB1A351886A}" type="pres">
      <dgm:prSet presAssocID="{F5DAE587-448F-445B-BE9F-4456AD3DE182}" presName="childText1" presStyleLbl="solidAlignAcc1" presStyleIdx="0" presStyleCnt="5">
        <dgm:presLayoutVars>
          <dgm:chMax val="0"/>
          <dgm:chPref val="0"/>
          <dgm:bulletEnabled val="1"/>
        </dgm:presLayoutVars>
      </dgm:prSet>
      <dgm:spPr/>
      <dgm:t>
        <a:bodyPr/>
        <a:lstStyle/>
        <a:p>
          <a:endParaRPr lang="bg-BG"/>
        </a:p>
      </dgm:t>
    </dgm:pt>
    <dgm:pt modelId="{E5ECD55D-81B8-4824-BBCE-D5496C81F0F2}" type="pres">
      <dgm:prSet presAssocID="{6881CE5F-E657-436B-8A07-FCF85CF3558D}" presName="parentText2" presStyleLbl="node1" presStyleIdx="1" presStyleCnt="5">
        <dgm:presLayoutVars>
          <dgm:chMax/>
          <dgm:chPref val="3"/>
          <dgm:bulletEnabled val="1"/>
        </dgm:presLayoutVars>
      </dgm:prSet>
      <dgm:spPr/>
      <dgm:t>
        <a:bodyPr/>
        <a:lstStyle/>
        <a:p>
          <a:endParaRPr lang="bg-BG"/>
        </a:p>
      </dgm:t>
    </dgm:pt>
    <dgm:pt modelId="{375C30C9-D5EA-4DE2-BBEC-20904BE13F37}" type="pres">
      <dgm:prSet presAssocID="{6881CE5F-E657-436B-8A07-FCF85CF3558D}" presName="childText2" presStyleLbl="solidAlignAcc1" presStyleIdx="1" presStyleCnt="5">
        <dgm:presLayoutVars>
          <dgm:chMax val="0"/>
          <dgm:chPref val="0"/>
          <dgm:bulletEnabled val="1"/>
        </dgm:presLayoutVars>
      </dgm:prSet>
      <dgm:spPr/>
      <dgm:t>
        <a:bodyPr/>
        <a:lstStyle/>
        <a:p>
          <a:endParaRPr lang="bg-BG"/>
        </a:p>
      </dgm:t>
    </dgm:pt>
    <dgm:pt modelId="{45D23C21-D9AE-4214-BB46-3D245500C5A0}" type="pres">
      <dgm:prSet presAssocID="{B472860C-A14F-4A1F-A162-2B2356151273}" presName="parentText3" presStyleLbl="node1" presStyleIdx="2" presStyleCnt="5">
        <dgm:presLayoutVars>
          <dgm:chMax/>
          <dgm:chPref val="3"/>
          <dgm:bulletEnabled val="1"/>
        </dgm:presLayoutVars>
      </dgm:prSet>
      <dgm:spPr/>
      <dgm:t>
        <a:bodyPr/>
        <a:lstStyle/>
        <a:p>
          <a:endParaRPr lang="bg-BG"/>
        </a:p>
      </dgm:t>
    </dgm:pt>
    <dgm:pt modelId="{5AA095EA-3774-4674-9DDF-C3C99BD959FF}" type="pres">
      <dgm:prSet presAssocID="{B472860C-A14F-4A1F-A162-2B2356151273}" presName="childText3" presStyleLbl="solidAlignAcc1" presStyleIdx="2" presStyleCnt="5">
        <dgm:presLayoutVars>
          <dgm:chMax val="0"/>
          <dgm:chPref val="0"/>
          <dgm:bulletEnabled val="1"/>
        </dgm:presLayoutVars>
      </dgm:prSet>
      <dgm:spPr/>
      <dgm:t>
        <a:bodyPr/>
        <a:lstStyle/>
        <a:p>
          <a:endParaRPr lang="bg-BG"/>
        </a:p>
      </dgm:t>
    </dgm:pt>
    <dgm:pt modelId="{858DEB03-092D-4956-8030-FDEF73E9B483}" type="pres">
      <dgm:prSet presAssocID="{1BEC4BA6-2363-4F12-833E-20E0F44CDC8D}" presName="parentText4" presStyleLbl="node1" presStyleIdx="3" presStyleCnt="5">
        <dgm:presLayoutVars>
          <dgm:chMax/>
          <dgm:chPref val="3"/>
          <dgm:bulletEnabled val="1"/>
        </dgm:presLayoutVars>
      </dgm:prSet>
      <dgm:spPr/>
      <dgm:t>
        <a:bodyPr/>
        <a:lstStyle/>
        <a:p>
          <a:endParaRPr lang="bg-BG"/>
        </a:p>
      </dgm:t>
    </dgm:pt>
    <dgm:pt modelId="{0BE890BA-BC0E-4D24-B37E-516C698431C1}" type="pres">
      <dgm:prSet presAssocID="{1BEC4BA6-2363-4F12-833E-20E0F44CDC8D}" presName="childText4" presStyleLbl="solidAlignAcc1" presStyleIdx="3" presStyleCnt="5">
        <dgm:presLayoutVars>
          <dgm:chMax val="0"/>
          <dgm:chPref val="0"/>
          <dgm:bulletEnabled val="1"/>
        </dgm:presLayoutVars>
      </dgm:prSet>
      <dgm:spPr/>
      <dgm:t>
        <a:bodyPr/>
        <a:lstStyle/>
        <a:p>
          <a:endParaRPr lang="bg-BG"/>
        </a:p>
      </dgm:t>
    </dgm:pt>
    <dgm:pt modelId="{459EB49D-AC75-4E67-B04B-BF829AA9317D}" type="pres">
      <dgm:prSet presAssocID="{192B6E60-412C-4BE8-A35B-ACFAABF37B6D}" presName="parentText5" presStyleLbl="node1" presStyleIdx="4" presStyleCnt="5">
        <dgm:presLayoutVars>
          <dgm:chMax/>
          <dgm:chPref val="3"/>
          <dgm:bulletEnabled val="1"/>
        </dgm:presLayoutVars>
      </dgm:prSet>
      <dgm:spPr/>
      <dgm:t>
        <a:bodyPr/>
        <a:lstStyle/>
        <a:p>
          <a:endParaRPr lang="bg-BG"/>
        </a:p>
      </dgm:t>
    </dgm:pt>
    <dgm:pt modelId="{73DA4FF7-6FD6-4C00-875D-64D5DC8D49D5}" type="pres">
      <dgm:prSet presAssocID="{192B6E60-412C-4BE8-A35B-ACFAABF37B6D}" presName="childText5" presStyleLbl="solidAlignAcc1" presStyleIdx="4" presStyleCnt="5">
        <dgm:presLayoutVars>
          <dgm:chMax val="0"/>
          <dgm:chPref val="0"/>
          <dgm:bulletEnabled val="1"/>
        </dgm:presLayoutVars>
      </dgm:prSet>
      <dgm:spPr/>
      <dgm:t>
        <a:bodyPr/>
        <a:lstStyle/>
        <a:p>
          <a:endParaRPr lang="bg-BG"/>
        </a:p>
      </dgm:t>
    </dgm:pt>
  </dgm:ptLst>
  <dgm:cxnLst>
    <dgm:cxn modelId="{70089226-38A4-4CBF-B1BC-35FB0904DE04}" type="presOf" srcId="{103EB4D9-B418-4512-8AC6-3DB9A316F181}" destId="{73DA4FF7-6FD6-4C00-875D-64D5DC8D49D5}" srcOrd="0" destOrd="0" presId="urn:microsoft.com/office/officeart/2009/3/layout/IncreasingArrowsProcess"/>
    <dgm:cxn modelId="{EAE1A15B-EC6A-4F90-9F54-08CFC91ECAD7}" srcId="{1BEC4BA6-2363-4F12-833E-20E0F44CDC8D}" destId="{960858DE-7C59-4EE1-B69D-5B71A77264A4}" srcOrd="0" destOrd="0" parTransId="{0F140462-1BB0-443B-ACF0-B147B2A9E0D1}" sibTransId="{36C6ADF5-05A5-417F-9404-741CC153F4D9}"/>
    <dgm:cxn modelId="{3A8811AC-D0F6-4357-9F1F-0ED74512BE80}" type="presOf" srcId="{B472860C-A14F-4A1F-A162-2B2356151273}" destId="{45D23C21-D9AE-4214-BB46-3D245500C5A0}" srcOrd="0" destOrd="0" presId="urn:microsoft.com/office/officeart/2009/3/layout/IncreasingArrowsProcess"/>
    <dgm:cxn modelId="{988E75F3-9598-4DEE-AE3D-9284B40C0A02}" srcId="{42CCCB05-D93C-4D08-B014-B6BADEFA95D5}" destId="{1BEC4BA6-2363-4F12-833E-20E0F44CDC8D}" srcOrd="3" destOrd="0" parTransId="{51B536A4-068E-4FE5-9E2C-C701AD3A24C5}" sibTransId="{4286DBAD-ED68-4319-81B3-2C5C67CF3593}"/>
    <dgm:cxn modelId="{6D110F98-E180-4CE2-8C54-0E9AB569F94C}" type="presOf" srcId="{F0324AD9-9465-4AEC-BCED-DDC438F29847}" destId="{375C30C9-D5EA-4DE2-BBEC-20904BE13F37}" srcOrd="0" destOrd="0" presId="urn:microsoft.com/office/officeart/2009/3/layout/IncreasingArrowsProcess"/>
    <dgm:cxn modelId="{20D8C739-42C5-4244-872F-7E61BB3A9E99}" type="presOf" srcId="{6881CE5F-E657-436B-8A07-FCF85CF3558D}" destId="{E5ECD55D-81B8-4824-BBCE-D5496C81F0F2}" srcOrd="0" destOrd="0" presId="urn:microsoft.com/office/officeart/2009/3/layout/IncreasingArrowsProcess"/>
    <dgm:cxn modelId="{8C98F8C9-28D0-48CD-B03D-D2F6FC9375F8}" srcId="{B472860C-A14F-4A1F-A162-2B2356151273}" destId="{6F78F2A8-52C0-4416-840D-A3D9C2D4A2F0}" srcOrd="1" destOrd="0" parTransId="{BD838029-DB67-4437-9FE4-FFFE67009097}" sibTransId="{79C864CD-D921-4C31-97A7-DC30B5B496FC}"/>
    <dgm:cxn modelId="{45F9AAAA-9A1B-4058-9F4A-80564AB579B1}" srcId="{192B6E60-412C-4BE8-A35B-ACFAABF37B6D}" destId="{103EB4D9-B418-4512-8AC6-3DB9A316F181}" srcOrd="0" destOrd="0" parTransId="{202AB975-6486-4DE3-8AF0-F12C2F806A69}" sibTransId="{AF8541E2-3EC7-4FF7-A0F3-BCB7ADD5C961}"/>
    <dgm:cxn modelId="{D000D559-FB30-4BE2-90E3-B915D2660161}" type="presOf" srcId="{C2F50A63-B4E6-4717-A266-8F0D1E7744A4}" destId="{5AA095EA-3774-4674-9DDF-C3C99BD959FF}" srcOrd="0" destOrd="0" presId="urn:microsoft.com/office/officeart/2009/3/layout/IncreasingArrowsProcess"/>
    <dgm:cxn modelId="{2397FC48-562E-40A0-9904-D9DC284840D0}" type="presOf" srcId="{6F78F2A8-52C0-4416-840D-A3D9C2D4A2F0}" destId="{5AA095EA-3774-4674-9DDF-C3C99BD959FF}" srcOrd="0" destOrd="1" presId="urn:microsoft.com/office/officeart/2009/3/layout/IncreasingArrowsProcess"/>
    <dgm:cxn modelId="{5D89D0F7-95E3-4887-974A-1FF445FEC878}" srcId="{6881CE5F-E657-436B-8A07-FCF85CF3558D}" destId="{F0324AD9-9465-4AEC-BCED-DDC438F29847}" srcOrd="0" destOrd="0" parTransId="{4922B313-BF40-44A2-8622-4389C44EAB84}" sibTransId="{21EA8E54-9AC5-4F1A-A4E2-5FA52842FFB2}"/>
    <dgm:cxn modelId="{1613ABCF-FA89-4D2E-9375-009A08D48073}" type="presOf" srcId="{5CF411E3-3CE5-4D51-97B4-F988D3F4464C}" destId="{E6713A79-FA0A-462D-AA98-1EB1A351886A}" srcOrd="0" destOrd="0" presId="urn:microsoft.com/office/officeart/2009/3/layout/IncreasingArrowsProcess"/>
    <dgm:cxn modelId="{8C55DC27-EC89-408B-8898-5303D501058B}" srcId="{42CCCB05-D93C-4D08-B014-B6BADEFA95D5}" destId="{B472860C-A14F-4A1F-A162-2B2356151273}" srcOrd="2" destOrd="0" parTransId="{0D69F26B-31BA-4C1C-84C6-F94ADAF07704}" sibTransId="{F300AC77-593D-43DD-90C4-0D05055F55A8}"/>
    <dgm:cxn modelId="{B6E29289-EFDA-49BD-AC00-81E35DCD1E32}" type="presOf" srcId="{1BEC4BA6-2363-4F12-833E-20E0F44CDC8D}" destId="{858DEB03-092D-4956-8030-FDEF73E9B483}" srcOrd="0" destOrd="0" presId="urn:microsoft.com/office/officeart/2009/3/layout/IncreasingArrowsProcess"/>
    <dgm:cxn modelId="{5E3C2284-07BD-4953-AE09-8FD0097E20F1}" type="presOf" srcId="{F5DAE587-448F-445B-BE9F-4456AD3DE182}" destId="{E6316FBF-6D9E-4D8D-939D-E8D8B31A572B}" srcOrd="0" destOrd="0" presId="urn:microsoft.com/office/officeart/2009/3/layout/IncreasingArrowsProcess"/>
    <dgm:cxn modelId="{B0AA714F-B538-40B6-B9B9-2802568D2B1C}" srcId="{B472860C-A14F-4A1F-A162-2B2356151273}" destId="{C2F50A63-B4E6-4717-A266-8F0D1E7744A4}" srcOrd="0" destOrd="0" parTransId="{C8B39444-E318-4AEF-A32D-59CDB083CD42}" sibTransId="{7633BB79-3BFE-40C1-8AEC-DD7A383BE853}"/>
    <dgm:cxn modelId="{AEC2B1B5-6B48-4F15-920E-BEEF13E56CB2}" srcId="{42CCCB05-D93C-4D08-B014-B6BADEFA95D5}" destId="{192B6E60-412C-4BE8-A35B-ACFAABF37B6D}" srcOrd="4" destOrd="0" parTransId="{3932842C-03F6-4006-A1DB-73CA1054B0F2}" sibTransId="{53D7E4C5-F50D-4A9E-B8DC-C6AD51267245}"/>
    <dgm:cxn modelId="{B2F17A57-5F69-4200-A31D-539F0530BECE}" type="presOf" srcId="{192B6E60-412C-4BE8-A35B-ACFAABF37B6D}" destId="{459EB49D-AC75-4E67-B04B-BF829AA9317D}" srcOrd="0" destOrd="0" presId="urn:microsoft.com/office/officeart/2009/3/layout/IncreasingArrowsProcess"/>
    <dgm:cxn modelId="{944AC163-B6D8-4BA0-AF3E-377FFDD0F324}" type="presOf" srcId="{6341EE77-E15E-4694-A6A5-7E996FB15E22}" destId="{5AA095EA-3774-4674-9DDF-C3C99BD959FF}" srcOrd="0" destOrd="2" presId="urn:microsoft.com/office/officeart/2009/3/layout/IncreasingArrowsProcess"/>
    <dgm:cxn modelId="{51B0678C-6421-4356-93A2-8C9A68B24E17}" type="presOf" srcId="{960858DE-7C59-4EE1-B69D-5B71A77264A4}" destId="{0BE890BA-BC0E-4D24-B37E-516C698431C1}" srcOrd="0" destOrd="0" presId="urn:microsoft.com/office/officeart/2009/3/layout/IncreasingArrowsProcess"/>
    <dgm:cxn modelId="{8CD40FFC-9F00-48DF-B85C-83461658A31E}" srcId="{42CCCB05-D93C-4D08-B014-B6BADEFA95D5}" destId="{F5DAE587-448F-445B-BE9F-4456AD3DE182}" srcOrd="0" destOrd="0" parTransId="{6A3C3AA4-20A3-4A1D-81AA-46BA34E9FF38}" sibTransId="{F6DCA60F-EC74-4588-BA03-5B735658713E}"/>
    <dgm:cxn modelId="{BAA83713-E355-4BEB-BEB0-5E5AFB377C9E}" srcId="{42CCCB05-D93C-4D08-B014-B6BADEFA95D5}" destId="{6881CE5F-E657-436B-8A07-FCF85CF3558D}" srcOrd="1" destOrd="0" parTransId="{01FAE719-ED24-4A5A-9E32-98B6426CF7BF}" sibTransId="{6805561F-9796-47BA-A61B-5D5961AAAE51}"/>
    <dgm:cxn modelId="{736366D2-29F7-4D80-93A8-A60F7B378C79}" srcId="{F5DAE587-448F-445B-BE9F-4456AD3DE182}" destId="{5CF411E3-3CE5-4D51-97B4-F988D3F4464C}" srcOrd="0" destOrd="0" parTransId="{8BAFE55C-4368-4160-8050-F2DB66576539}" sibTransId="{8CF5845F-D252-45A0-8615-06EE166420F8}"/>
    <dgm:cxn modelId="{82D21498-186D-4BEF-9207-D5598D6D6C14}" type="presOf" srcId="{42CCCB05-D93C-4D08-B014-B6BADEFA95D5}" destId="{E4AEBFB9-0B7C-4715-BC3E-4A8109E34C34}" srcOrd="0" destOrd="0" presId="urn:microsoft.com/office/officeart/2009/3/layout/IncreasingArrowsProcess"/>
    <dgm:cxn modelId="{9DC31888-7D8F-469E-96A8-46DC27FA287A}" srcId="{B472860C-A14F-4A1F-A162-2B2356151273}" destId="{6341EE77-E15E-4694-A6A5-7E996FB15E22}" srcOrd="2" destOrd="0" parTransId="{B2FF85E1-60BE-4844-B0B4-788E7E69F762}" sibTransId="{13BEFA7D-A01F-44EB-9FA5-7F1906EB1E9F}"/>
    <dgm:cxn modelId="{1129C811-91B1-4C26-8A63-CDDF84FFF412}" type="presParOf" srcId="{E4AEBFB9-0B7C-4715-BC3E-4A8109E34C34}" destId="{E6316FBF-6D9E-4D8D-939D-E8D8B31A572B}" srcOrd="0" destOrd="0" presId="urn:microsoft.com/office/officeart/2009/3/layout/IncreasingArrowsProcess"/>
    <dgm:cxn modelId="{15E9937F-BC83-40E3-A8BD-ED38F84B4E4B}" type="presParOf" srcId="{E4AEBFB9-0B7C-4715-BC3E-4A8109E34C34}" destId="{E6713A79-FA0A-462D-AA98-1EB1A351886A}" srcOrd="1" destOrd="0" presId="urn:microsoft.com/office/officeart/2009/3/layout/IncreasingArrowsProcess"/>
    <dgm:cxn modelId="{76BC50CE-74A8-412A-9F2A-21F369BDEB75}" type="presParOf" srcId="{E4AEBFB9-0B7C-4715-BC3E-4A8109E34C34}" destId="{E5ECD55D-81B8-4824-BBCE-D5496C81F0F2}" srcOrd="2" destOrd="0" presId="urn:microsoft.com/office/officeart/2009/3/layout/IncreasingArrowsProcess"/>
    <dgm:cxn modelId="{FCFC1CD1-6545-4FD6-96BF-F40964A44004}" type="presParOf" srcId="{E4AEBFB9-0B7C-4715-BC3E-4A8109E34C34}" destId="{375C30C9-D5EA-4DE2-BBEC-20904BE13F37}" srcOrd="3" destOrd="0" presId="urn:microsoft.com/office/officeart/2009/3/layout/IncreasingArrowsProcess"/>
    <dgm:cxn modelId="{954CCF0E-0EBD-43FC-A2FB-7FB1299D71F5}" type="presParOf" srcId="{E4AEBFB9-0B7C-4715-BC3E-4A8109E34C34}" destId="{45D23C21-D9AE-4214-BB46-3D245500C5A0}" srcOrd="4" destOrd="0" presId="urn:microsoft.com/office/officeart/2009/3/layout/IncreasingArrowsProcess"/>
    <dgm:cxn modelId="{E0507776-CC85-4250-ACE6-FD1AED733C06}" type="presParOf" srcId="{E4AEBFB9-0B7C-4715-BC3E-4A8109E34C34}" destId="{5AA095EA-3774-4674-9DDF-C3C99BD959FF}" srcOrd="5" destOrd="0" presId="urn:microsoft.com/office/officeart/2009/3/layout/IncreasingArrowsProcess"/>
    <dgm:cxn modelId="{57D5C00C-7962-4B8D-94BC-4D604D83E838}" type="presParOf" srcId="{E4AEBFB9-0B7C-4715-BC3E-4A8109E34C34}" destId="{858DEB03-092D-4956-8030-FDEF73E9B483}" srcOrd="6" destOrd="0" presId="urn:microsoft.com/office/officeart/2009/3/layout/IncreasingArrowsProcess"/>
    <dgm:cxn modelId="{31FB7025-A423-4C7D-BA6C-5BFA4E3E67AE}" type="presParOf" srcId="{E4AEBFB9-0B7C-4715-BC3E-4A8109E34C34}" destId="{0BE890BA-BC0E-4D24-B37E-516C698431C1}" srcOrd="7" destOrd="0" presId="urn:microsoft.com/office/officeart/2009/3/layout/IncreasingArrowsProcess"/>
    <dgm:cxn modelId="{9F8D2322-D2E1-455D-AE69-0660D3C6DE38}" type="presParOf" srcId="{E4AEBFB9-0B7C-4715-BC3E-4A8109E34C34}" destId="{459EB49D-AC75-4E67-B04B-BF829AA9317D}" srcOrd="8" destOrd="0" presId="urn:microsoft.com/office/officeart/2009/3/layout/IncreasingArrowsProcess"/>
    <dgm:cxn modelId="{821FE04E-6D53-404C-8073-087FFBD75162}" type="presParOf" srcId="{E4AEBFB9-0B7C-4715-BC3E-4A8109E34C34}" destId="{73DA4FF7-6FD6-4C00-875D-64D5DC8D49D5}" srcOrd="9" destOrd="0" presId="urn:microsoft.com/office/officeart/2009/3/layout/IncreasingArrowsProcess"/>
  </dgm:cxnLst>
  <dgm:bg>
    <a:noFill/>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2CCCB05-D93C-4D08-B014-B6BADEFA95D5}"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bg-BG"/>
        </a:p>
      </dgm:t>
    </dgm:pt>
    <dgm:pt modelId="{F5DAE587-448F-445B-BE9F-4456AD3DE182}">
      <dgm:prSet phldrT="[Text]" custT="1"/>
      <dgm:spPr>
        <a:solidFill>
          <a:srgbClr val="92D050"/>
        </a:solidFill>
      </dgm:spPr>
      <dgm:t>
        <a:bodyPr/>
        <a:lstStyle/>
        <a:p>
          <a:r>
            <a:rPr lang="bg-BG" sz="2000" b="1" dirty="0" smtClean="0">
              <a:solidFill>
                <a:srgbClr val="002060"/>
              </a:solidFill>
            </a:rPr>
            <a:t>СНАБДЯВАНЕ С ЕНЕРГИЯ</a:t>
          </a:r>
          <a:endParaRPr lang="bg-BG" sz="2000" b="1" dirty="0">
            <a:solidFill>
              <a:srgbClr val="002060"/>
            </a:solidFill>
          </a:endParaRPr>
        </a:p>
      </dgm:t>
    </dgm:pt>
    <dgm:pt modelId="{6A3C3AA4-20A3-4A1D-81AA-46BA34E9FF38}" type="parTrans" cxnId="{8CD40FFC-9F00-48DF-B85C-83461658A31E}">
      <dgm:prSet/>
      <dgm:spPr/>
      <dgm:t>
        <a:bodyPr/>
        <a:lstStyle/>
        <a:p>
          <a:endParaRPr lang="bg-BG"/>
        </a:p>
      </dgm:t>
    </dgm:pt>
    <dgm:pt modelId="{F6DCA60F-EC74-4588-BA03-5B735658713E}" type="sibTrans" cxnId="{8CD40FFC-9F00-48DF-B85C-83461658A31E}">
      <dgm:prSet/>
      <dgm:spPr/>
      <dgm:t>
        <a:bodyPr/>
        <a:lstStyle/>
        <a:p>
          <a:endParaRPr lang="bg-BG"/>
        </a:p>
      </dgm:t>
    </dgm:pt>
    <dgm:pt modelId="{F0324AD9-9465-4AEC-BCED-DDC438F29847}">
      <dgm:prSet phldrT="[Text]" phldr="1"/>
      <dgm:spPr/>
      <dgm:t>
        <a:bodyPr/>
        <a:lstStyle/>
        <a:p>
          <a:endParaRPr lang="bg-BG" dirty="0"/>
        </a:p>
      </dgm:t>
    </dgm:pt>
    <dgm:pt modelId="{21EA8E54-9AC5-4F1A-A4E2-5FA52842FFB2}" type="sibTrans" cxnId="{5D89D0F7-95E3-4887-974A-1FF445FEC878}">
      <dgm:prSet/>
      <dgm:spPr/>
      <dgm:t>
        <a:bodyPr/>
        <a:lstStyle/>
        <a:p>
          <a:endParaRPr lang="bg-BG"/>
        </a:p>
      </dgm:t>
    </dgm:pt>
    <dgm:pt modelId="{4922B313-BF40-44A2-8622-4389C44EAB84}" type="parTrans" cxnId="{5D89D0F7-95E3-4887-974A-1FF445FEC878}">
      <dgm:prSet/>
      <dgm:spPr/>
      <dgm:t>
        <a:bodyPr/>
        <a:lstStyle/>
        <a:p>
          <a:endParaRPr lang="bg-BG"/>
        </a:p>
      </dgm:t>
    </dgm:pt>
    <dgm:pt modelId="{6881CE5F-E657-436B-8A07-FCF85CF3558D}">
      <dgm:prSet phldrT="[Text]" custT="1"/>
      <dgm:spPr>
        <a:solidFill>
          <a:srgbClr val="92D050"/>
        </a:solidFill>
      </dgm:spPr>
      <dgm:t>
        <a:bodyPr/>
        <a:lstStyle/>
        <a:p>
          <a:r>
            <a:rPr lang="bg-BG" sz="2000" b="1" dirty="0" smtClean="0">
              <a:solidFill>
                <a:srgbClr val="002060"/>
              </a:solidFill>
            </a:rPr>
            <a:t>ЖИЛИЩНО НАСТАНЯВАНЕ</a:t>
          </a:r>
          <a:endParaRPr lang="bg-BG" sz="2000" b="1" dirty="0">
            <a:solidFill>
              <a:srgbClr val="002060"/>
            </a:solidFill>
          </a:endParaRPr>
        </a:p>
      </dgm:t>
    </dgm:pt>
    <dgm:pt modelId="{6805561F-9796-47BA-A61B-5D5961AAAE51}" type="sibTrans" cxnId="{BAA83713-E355-4BEB-BEB0-5E5AFB377C9E}">
      <dgm:prSet/>
      <dgm:spPr/>
      <dgm:t>
        <a:bodyPr/>
        <a:lstStyle/>
        <a:p>
          <a:endParaRPr lang="bg-BG"/>
        </a:p>
      </dgm:t>
    </dgm:pt>
    <dgm:pt modelId="{01FAE719-ED24-4A5A-9E32-98B6426CF7BF}" type="parTrans" cxnId="{BAA83713-E355-4BEB-BEB0-5E5AFB377C9E}">
      <dgm:prSet/>
      <dgm:spPr/>
      <dgm:t>
        <a:bodyPr/>
        <a:lstStyle/>
        <a:p>
          <a:endParaRPr lang="bg-BG"/>
        </a:p>
      </dgm:t>
    </dgm:pt>
    <dgm:pt modelId="{5CF411E3-3CE5-4D51-97B4-F988D3F4464C}">
      <dgm:prSet phldrT="[Text]" phldr="1"/>
      <dgm:spPr/>
      <dgm:t>
        <a:bodyPr/>
        <a:lstStyle/>
        <a:p>
          <a:endParaRPr lang="bg-BG" dirty="0"/>
        </a:p>
      </dgm:t>
    </dgm:pt>
    <dgm:pt modelId="{8CF5845F-D252-45A0-8615-06EE166420F8}" type="sibTrans" cxnId="{736366D2-29F7-4D80-93A8-A60F7B378C79}">
      <dgm:prSet/>
      <dgm:spPr/>
      <dgm:t>
        <a:bodyPr/>
        <a:lstStyle/>
        <a:p>
          <a:endParaRPr lang="bg-BG"/>
        </a:p>
      </dgm:t>
    </dgm:pt>
    <dgm:pt modelId="{8BAFE55C-4368-4160-8050-F2DB66576539}" type="parTrans" cxnId="{736366D2-29F7-4D80-93A8-A60F7B378C79}">
      <dgm:prSet/>
      <dgm:spPr/>
      <dgm:t>
        <a:bodyPr/>
        <a:lstStyle/>
        <a:p>
          <a:endParaRPr lang="bg-BG"/>
        </a:p>
      </dgm:t>
    </dgm:pt>
    <dgm:pt modelId="{E4AEBFB9-0B7C-4715-BC3E-4A8109E34C34}" type="pres">
      <dgm:prSet presAssocID="{42CCCB05-D93C-4D08-B014-B6BADEFA95D5}" presName="Name0" presStyleCnt="0">
        <dgm:presLayoutVars>
          <dgm:chMax val="5"/>
          <dgm:chPref val="5"/>
          <dgm:dir/>
          <dgm:animLvl val="lvl"/>
        </dgm:presLayoutVars>
      </dgm:prSet>
      <dgm:spPr/>
      <dgm:t>
        <a:bodyPr/>
        <a:lstStyle/>
        <a:p>
          <a:endParaRPr lang="bg-BG"/>
        </a:p>
      </dgm:t>
    </dgm:pt>
    <dgm:pt modelId="{E6316FBF-6D9E-4D8D-939D-E8D8B31A572B}" type="pres">
      <dgm:prSet presAssocID="{F5DAE587-448F-445B-BE9F-4456AD3DE182}" presName="parentText1" presStyleLbl="node1" presStyleIdx="0" presStyleCnt="2">
        <dgm:presLayoutVars>
          <dgm:chMax/>
          <dgm:chPref val="3"/>
          <dgm:bulletEnabled val="1"/>
        </dgm:presLayoutVars>
      </dgm:prSet>
      <dgm:spPr/>
      <dgm:t>
        <a:bodyPr/>
        <a:lstStyle/>
        <a:p>
          <a:endParaRPr lang="bg-BG"/>
        </a:p>
      </dgm:t>
    </dgm:pt>
    <dgm:pt modelId="{E6713A79-FA0A-462D-AA98-1EB1A351886A}" type="pres">
      <dgm:prSet presAssocID="{F5DAE587-448F-445B-BE9F-4456AD3DE182}" presName="childText1" presStyleLbl="solidAlignAcc1" presStyleIdx="0" presStyleCnt="2">
        <dgm:presLayoutVars>
          <dgm:chMax val="0"/>
          <dgm:chPref val="0"/>
          <dgm:bulletEnabled val="1"/>
        </dgm:presLayoutVars>
      </dgm:prSet>
      <dgm:spPr/>
      <dgm:t>
        <a:bodyPr/>
        <a:lstStyle/>
        <a:p>
          <a:endParaRPr lang="bg-BG"/>
        </a:p>
      </dgm:t>
    </dgm:pt>
    <dgm:pt modelId="{E5ECD55D-81B8-4824-BBCE-D5496C81F0F2}" type="pres">
      <dgm:prSet presAssocID="{6881CE5F-E657-436B-8A07-FCF85CF3558D}" presName="parentText2" presStyleLbl="node1" presStyleIdx="1" presStyleCnt="2">
        <dgm:presLayoutVars>
          <dgm:chMax/>
          <dgm:chPref val="3"/>
          <dgm:bulletEnabled val="1"/>
        </dgm:presLayoutVars>
      </dgm:prSet>
      <dgm:spPr/>
      <dgm:t>
        <a:bodyPr/>
        <a:lstStyle/>
        <a:p>
          <a:endParaRPr lang="bg-BG"/>
        </a:p>
      </dgm:t>
    </dgm:pt>
    <dgm:pt modelId="{375C30C9-D5EA-4DE2-BBEC-20904BE13F37}" type="pres">
      <dgm:prSet presAssocID="{6881CE5F-E657-436B-8A07-FCF85CF3558D}" presName="childText2" presStyleLbl="solidAlignAcc1" presStyleIdx="1" presStyleCnt="2">
        <dgm:presLayoutVars>
          <dgm:chMax val="0"/>
          <dgm:chPref val="0"/>
          <dgm:bulletEnabled val="1"/>
        </dgm:presLayoutVars>
      </dgm:prSet>
      <dgm:spPr/>
      <dgm:t>
        <a:bodyPr/>
        <a:lstStyle/>
        <a:p>
          <a:endParaRPr lang="bg-BG"/>
        </a:p>
      </dgm:t>
    </dgm:pt>
  </dgm:ptLst>
  <dgm:cxnLst>
    <dgm:cxn modelId="{2D4DC1CE-343E-480A-920D-0571421441DF}" type="presOf" srcId="{5CF411E3-3CE5-4D51-97B4-F988D3F4464C}" destId="{E6713A79-FA0A-462D-AA98-1EB1A351886A}" srcOrd="0" destOrd="0" presId="urn:microsoft.com/office/officeart/2009/3/layout/IncreasingArrowsProcess"/>
    <dgm:cxn modelId="{BAA83713-E355-4BEB-BEB0-5E5AFB377C9E}" srcId="{42CCCB05-D93C-4D08-B014-B6BADEFA95D5}" destId="{6881CE5F-E657-436B-8A07-FCF85CF3558D}" srcOrd="1" destOrd="0" parTransId="{01FAE719-ED24-4A5A-9E32-98B6426CF7BF}" sibTransId="{6805561F-9796-47BA-A61B-5D5961AAAE51}"/>
    <dgm:cxn modelId="{736366D2-29F7-4D80-93A8-A60F7B378C79}" srcId="{F5DAE587-448F-445B-BE9F-4456AD3DE182}" destId="{5CF411E3-3CE5-4D51-97B4-F988D3F4464C}" srcOrd="0" destOrd="0" parTransId="{8BAFE55C-4368-4160-8050-F2DB66576539}" sibTransId="{8CF5845F-D252-45A0-8615-06EE166420F8}"/>
    <dgm:cxn modelId="{3A84761B-B663-428E-BC4C-9DF2DC554FE5}" type="presOf" srcId="{42CCCB05-D93C-4D08-B014-B6BADEFA95D5}" destId="{E4AEBFB9-0B7C-4715-BC3E-4A8109E34C34}" srcOrd="0" destOrd="0" presId="urn:microsoft.com/office/officeart/2009/3/layout/IncreasingArrowsProcess"/>
    <dgm:cxn modelId="{8CD40FFC-9F00-48DF-B85C-83461658A31E}" srcId="{42CCCB05-D93C-4D08-B014-B6BADEFA95D5}" destId="{F5DAE587-448F-445B-BE9F-4456AD3DE182}" srcOrd="0" destOrd="0" parTransId="{6A3C3AA4-20A3-4A1D-81AA-46BA34E9FF38}" sibTransId="{F6DCA60F-EC74-4588-BA03-5B735658713E}"/>
    <dgm:cxn modelId="{59EB6005-9206-4036-8C14-C059F0A7775A}" type="presOf" srcId="{6881CE5F-E657-436B-8A07-FCF85CF3558D}" destId="{E5ECD55D-81B8-4824-BBCE-D5496C81F0F2}" srcOrd="0" destOrd="0" presId="urn:microsoft.com/office/officeart/2009/3/layout/IncreasingArrowsProcess"/>
    <dgm:cxn modelId="{ECA43944-F1EF-46B7-BAF7-01AD62153175}" type="presOf" srcId="{F5DAE587-448F-445B-BE9F-4456AD3DE182}" destId="{E6316FBF-6D9E-4D8D-939D-E8D8B31A572B}" srcOrd="0" destOrd="0" presId="urn:microsoft.com/office/officeart/2009/3/layout/IncreasingArrowsProcess"/>
    <dgm:cxn modelId="{FCDC3E72-A2F1-4259-8EDD-4BFC642AE114}" type="presOf" srcId="{F0324AD9-9465-4AEC-BCED-DDC438F29847}" destId="{375C30C9-D5EA-4DE2-BBEC-20904BE13F37}" srcOrd="0" destOrd="0" presId="urn:microsoft.com/office/officeart/2009/3/layout/IncreasingArrowsProcess"/>
    <dgm:cxn modelId="{5D89D0F7-95E3-4887-974A-1FF445FEC878}" srcId="{6881CE5F-E657-436B-8A07-FCF85CF3558D}" destId="{F0324AD9-9465-4AEC-BCED-DDC438F29847}" srcOrd="0" destOrd="0" parTransId="{4922B313-BF40-44A2-8622-4389C44EAB84}" sibTransId="{21EA8E54-9AC5-4F1A-A4E2-5FA52842FFB2}"/>
    <dgm:cxn modelId="{A3ADBCF4-4F72-4333-9D10-66FD384214D1}" type="presParOf" srcId="{E4AEBFB9-0B7C-4715-BC3E-4A8109E34C34}" destId="{E6316FBF-6D9E-4D8D-939D-E8D8B31A572B}" srcOrd="0" destOrd="0" presId="urn:microsoft.com/office/officeart/2009/3/layout/IncreasingArrowsProcess"/>
    <dgm:cxn modelId="{6D841EA7-53C1-464B-8208-B243F82EEC10}" type="presParOf" srcId="{E4AEBFB9-0B7C-4715-BC3E-4A8109E34C34}" destId="{E6713A79-FA0A-462D-AA98-1EB1A351886A}" srcOrd="1" destOrd="0" presId="urn:microsoft.com/office/officeart/2009/3/layout/IncreasingArrowsProcess"/>
    <dgm:cxn modelId="{E1976866-9437-4BDF-BBBA-5680CD50FC78}" type="presParOf" srcId="{E4AEBFB9-0B7C-4715-BC3E-4A8109E34C34}" destId="{E5ECD55D-81B8-4824-BBCE-D5496C81F0F2}" srcOrd="2" destOrd="0" presId="urn:microsoft.com/office/officeart/2009/3/layout/IncreasingArrowsProcess"/>
    <dgm:cxn modelId="{3109FC36-9EB7-459E-AF2F-ADCEB2508D83}" type="presParOf" srcId="{E4AEBFB9-0B7C-4715-BC3E-4A8109E34C34}" destId="{375C30C9-D5EA-4DE2-BBEC-20904BE13F37}" srcOrd="3" destOrd="0" presId="urn:microsoft.com/office/officeart/2009/3/layout/IncreasingArrowsProcess"/>
  </dgm:cxnLst>
  <dgm:bg>
    <a:noFill/>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32DA86-7237-4EB2-BC85-8B3B2FEB3D51}">
      <dsp:nvSpPr>
        <dsp:cNvPr id="0" name=""/>
        <dsp:cNvSpPr/>
      </dsp:nvSpPr>
      <dsp:spPr>
        <a:xfrm>
          <a:off x="2382" y="72009"/>
          <a:ext cx="3153003" cy="1144084"/>
        </a:xfrm>
        <a:prstGeom prst="roundRect">
          <a:avLst>
            <a:gd name="adj" fmla="val 10000"/>
          </a:avLst>
        </a:prstGeom>
        <a:solidFill>
          <a:srgbClr val="31B6FD">
            <a:hueOff val="0"/>
            <a:satOff val="0"/>
            <a:lumOff val="0"/>
            <a:alphaOff val="0"/>
          </a:srgbClr>
        </a:solidFill>
        <a:ln w="28575"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bg-BG" sz="2800" b="1" kern="1200" dirty="0" smtClean="0">
              <a:solidFill>
                <a:sysClr val="windowText" lastClr="000000">
                  <a:lumMod val="95000"/>
                  <a:lumOff val="5000"/>
                </a:sysClr>
              </a:solidFill>
              <a:latin typeface="Arial" pitchFamily="34" charset="0"/>
              <a:ea typeface="+mn-ea"/>
              <a:cs typeface="Arial" pitchFamily="34" charset="0"/>
            </a:rPr>
            <a:t>Харта на основните права от </a:t>
          </a:r>
          <a:r>
            <a:rPr lang="bg-BG" sz="2800" b="1" kern="1200" dirty="0" smtClean="0">
              <a:solidFill>
                <a:srgbClr val="C00000"/>
              </a:solidFill>
              <a:latin typeface="Arial" pitchFamily="34" charset="0"/>
              <a:ea typeface="+mn-ea"/>
              <a:cs typeface="Arial" pitchFamily="34" charset="0"/>
            </a:rPr>
            <a:t>2000 г.</a:t>
          </a:r>
          <a:endParaRPr lang="bg-BG" sz="2800" b="1" kern="1200" dirty="0">
            <a:solidFill>
              <a:srgbClr val="C00000"/>
            </a:solidFill>
            <a:latin typeface="Arial" pitchFamily="34" charset="0"/>
            <a:ea typeface="+mn-ea"/>
            <a:cs typeface="Arial" pitchFamily="34" charset="0"/>
          </a:endParaRPr>
        </a:p>
      </dsp:txBody>
      <dsp:txXfrm>
        <a:off x="35891" y="105518"/>
        <a:ext cx="3085985" cy="1077066"/>
      </dsp:txXfrm>
    </dsp:sp>
    <dsp:sp modelId="{0F469024-E253-465F-B662-EAA3CB20914A}">
      <dsp:nvSpPr>
        <dsp:cNvPr id="0" name=""/>
        <dsp:cNvSpPr/>
      </dsp:nvSpPr>
      <dsp:spPr>
        <a:xfrm>
          <a:off x="317682" y="1216094"/>
          <a:ext cx="288152" cy="1633931"/>
        </a:xfrm>
        <a:custGeom>
          <a:avLst/>
          <a:gdLst/>
          <a:ahLst/>
          <a:cxnLst/>
          <a:rect l="0" t="0" r="0" b="0"/>
          <a:pathLst>
            <a:path>
              <a:moveTo>
                <a:pt x="0" y="0"/>
              </a:moveTo>
              <a:lnTo>
                <a:pt x="0" y="1633931"/>
              </a:lnTo>
              <a:lnTo>
                <a:pt x="288152" y="1633931"/>
              </a:lnTo>
            </a:path>
          </a:pathLst>
        </a:custGeom>
        <a:noFill/>
        <a:ln w="38100" cap="flat" cmpd="sng" algn="ctr">
          <a:solidFill>
            <a:srgbClr val="31B6FD"/>
          </a:solidFill>
          <a:prstDash val="solid"/>
        </a:ln>
        <a:effectLst/>
      </dsp:spPr>
      <dsp:style>
        <a:lnRef idx="2">
          <a:scrgbClr r="0" g="0" b="0"/>
        </a:lnRef>
        <a:fillRef idx="0">
          <a:scrgbClr r="0" g="0" b="0"/>
        </a:fillRef>
        <a:effectRef idx="0">
          <a:scrgbClr r="0" g="0" b="0"/>
        </a:effectRef>
        <a:fontRef idx="minor"/>
      </dsp:style>
    </dsp:sp>
    <dsp:sp modelId="{311B3818-A6AC-4222-80F3-37C072C6B4B9}">
      <dsp:nvSpPr>
        <dsp:cNvPr id="0" name=""/>
        <dsp:cNvSpPr/>
      </dsp:nvSpPr>
      <dsp:spPr>
        <a:xfrm>
          <a:off x="605834" y="1584175"/>
          <a:ext cx="3803920" cy="2531700"/>
        </a:xfrm>
        <a:prstGeom prst="roundRect">
          <a:avLst>
            <a:gd name="adj" fmla="val 10000"/>
          </a:avLst>
        </a:prstGeom>
        <a:solidFill>
          <a:sysClr val="window" lastClr="FFFFFF">
            <a:alpha val="90000"/>
            <a:hueOff val="0"/>
            <a:satOff val="0"/>
            <a:lumOff val="0"/>
            <a:alphaOff val="0"/>
          </a:sysClr>
        </a:solidFill>
        <a:ln w="38100" cap="flat" cmpd="sng" algn="ctr">
          <a:solidFill>
            <a:srgbClr val="31B6FD"/>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just" defTabSz="800100">
            <a:lnSpc>
              <a:spcPct val="90000"/>
            </a:lnSpc>
            <a:spcBef>
              <a:spcPct val="0"/>
            </a:spcBef>
            <a:spcAft>
              <a:spcPct val="35000"/>
            </a:spcAft>
          </a:pPr>
          <a:r>
            <a:rPr lang="ru-RU" sz="1800" b="1" kern="1200" dirty="0" smtClean="0">
              <a:solidFill>
                <a:sysClr val="windowText" lastClr="000000">
                  <a:hueOff val="0"/>
                  <a:satOff val="0"/>
                  <a:lumOff val="0"/>
                  <a:alphaOff val="0"/>
                </a:sysClr>
              </a:solidFill>
              <a:latin typeface="Arial" pitchFamily="34" charset="0"/>
              <a:ea typeface="+mn-ea"/>
              <a:cs typeface="Arial" pitchFamily="34" charset="0"/>
            </a:rPr>
            <a:t>На срещата на върха в Ница не беше взето решение относно задължителната юридическа сила на Хартата - тя остана една принципна декларация без заявена юридическа сила</a:t>
          </a:r>
          <a:endParaRPr lang="bg-BG" sz="1800" b="1" kern="1200" dirty="0">
            <a:solidFill>
              <a:sysClr val="windowText" lastClr="000000">
                <a:hueOff val="0"/>
                <a:satOff val="0"/>
                <a:lumOff val="0"/>
                <a:alphaOff val="0"/>
              </a:sysClr>
            </a:solidFill>
            <a:latin typeface="Arial" pitchFamily="34" charset="0"/>
            <a:ea typeface="+mn-ea"/>
            <a:cs typeface="Arial" pitchFamily="34" charset="0"/>
          </a:endParaRPr>
        </a:p>
      </dsp:txBody>
      <dsp:txXfrm>
        <a:off x="679985" y="1658326"/>
        <a:ext cx="3655618" cy="2383398"/>
      </dsp:txXfrm>
    </dsp:sp>
    <dsp:sp modelId="{E1CA84D0-633F-479A-89D0-3D947791D99C}">
      <dsp:nvSpPr>
        <dsp:cNvPr id="0" name=""/>
        <dsp:cNvSpPr/>
      </dsp:nvSpPr>
      <dsp:spPr>
        <a:xfrm>
          <a:off x="4295165" y="72009"/>
          <a:ext cx="3211283" cy="1239693"/>
        </a:xfrm>
        <a:prstGeom prst="roundRect">
          <a:avLst>
            <a:gd name="adj" fmla="val 10000"/>
          </a:avLst>
        </a:prstGeom>
        <a:solidFill>
          <a:srgbClr val="31B6FD">
            <a:hueOff val="0"/>
            <a:satOff val="0"/>
            <a:lumOff val="0"/>
            <a:alphaOff val="0"/>
          </a:srgbClr>
        </a:solidFill>
        <a:ln w="28575"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bg-BG" sz="2800" b="1" kern="1200" dirty="0" smtClean="0">
              <a:solidFill>
                <a:sysClr val="windowText" lastClr="000000">
                  <a:lumMod val="95000"/>
                  <a:lumOff val="5000"/>
                </a:sysClr>
              </a:solidFill>
              <a:latin typeface="Arial" pitchFamily="34" charset="0"/>
              <a:ea typeface="+mn-ea"/>
              <a:cs typeface="Arial" pitchFamily="34" charset="0"/>
            </a:rPr>
            <a:t>Харта на основните права от </a:t>
          </a:r>
          <a:r>
            <a:rPr lang="bg-BG" sz="2800" b="1" kern="1200" dirty="0" smtClean="0">
              <a:solidFill>
                <a:srgbClr val="C00000"/>
              </a:solidFill>
              <a:latin typeface="Arial" pitchFamily="34" charset="0"/>
              <a:ea typeface="+mn-ea"/>
              <a:cs typeface="Arial" pitchFamily="34" charset="0"/>
            </a:rPr>
            <a:t>2007 г.</a:t>
          </a:r>
          <a:endParaRPr lang="bg-BG" sz="2800" b="1" kern="1200" dirty="0">
            <a:solidFill>
              <a:srgbClr val="C00000"/>
            </a:solidFill>
            <a:latin typeface="Arial" pitchFamily="34" charset="0"/>
            <a:ea typeface="+mn-ea"/>
            <a:cs typeface="Arial" pitchFamily="34" charset="0"/>
          </a:endParaRPr>
        </a:p>
      </dsp:txBody>
      <dsp:txXfrm>
        <a:off x="4331474" y="108318"/>
        <a:ext cx="3138665" cy="1167075"/>
      </dsp:txXfrm>
    </dsp:sp>
    <dsp:sp modelId="{3440ADD7-6A04-4893-9508-F2F9A0096906}">
      <dsp:nvSpPr>
        <dsp:cNvPr id="0" name=""/>
        <dsp:cNvSpPr/>
      </dsp:nvSpPr>
      <dsp:spPr>
        <a:xfrm>
          <a:off x="4616293" y="1311703"/>
          <a:ext cx="321128" cy="1537281"/>
        </a:xfrm>
        <a:custGeom>
          <a:avLst/>
          <a:gdLst/>
          <a:ahLst/>
          <a:cxnLst/>
          <a:rect l="0" t="0" r="0" b="0"/>
          <a:pathLst>
            <a:path>
              <a:moveTo>
                <a:pt x="0" y="0"/>
              </a:moveTo>
              <a:lnTo>
                <a:pt x="0" y="1537281"/>
              </a:lnTo>
              <a:lnTo>
                <a:pt x="321128" y="1537281"/>
              </a:lnTo>
            </a:path>
          </a:pathLst>
        </a:custGeom>
        <a:noFill/>
        <a:ln w="38100" cap="flat" cmpd="sng" algn="ctr">
          <a:solidFill>
            <a:srgbClr val="31B6FD"/>
          </a:solidFill>
          <a:prstDash val="solid"/>
        </a:ln>
        <a:effectLst/>
      </dsp:spPr>
      <dsp:style>
        <a:lnRef idx="2">
          <a:scrgbClr r="0" g="0" b="0"/>
        </a:lnRef>
        <a:fillRef idx="0">
          <a:scrgbClr r="0" g="0" b="0"/>
        </a:fillRef>
        <a:effectRef idx="0">
          <a:scrgbClr r="0" g="0" b="0"/>
        </a:effectRef>
        <a:fontRef idx="minor"/>
      </dsp:style>
    </dsp:sp>
    <dsp:sp modelId="{DB5FA0EC-8B1A-446A-AA3F-55462F6B14DA}">
      <dsp:nvSpPr>
        <dsp:cNvPr id="0" name=""/>
        <dsp:cNvSpPr/>
      </dsp:nvSpPr>
      <dsp:spPr>
        <a:xfrm>
          <a:off x="4937421" y="1561962"/>
          <a:ext cx="3629147" cy="2574043"/>
        </a:xfrm>
        <a:prstGeom prst="roundRect">
          <a:avLst>
            <a:gd name="adj" fmla="val 10000"/>
          </a:avLst>
        </a:prstGeom>
        <a:solidFill>
          <a:sysClr val="window" lastClr="FFFFFF">
            <a:alpha val="90000"/>
            <a:hueOff val="0"/>
            <a:satOff val="0"/>
            <a:lumOff val="0"/>
            <a:alphaOff val="0"/>
          </a:sysClr>
        </a:solidFill>
        <a:ln w="38100" cap="flat" cmpd="sng" algn="ctr">
          <a:solidFill>
            <a:srgbClr val="31B6FD"/>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just" defTabSz="800100">
            <a:lnSpc>
              <a:spcPct val="90000"/>
            </a:lnSpc>
            <a:spcBef>
              <a:spcPct val="0"/>
            </a:spcBef>
            <a:spcAft>
              <a:spcPct val="35000"/>
            </a:spcAft>
          </a:pPr>
          <a:r>
            <a:rPr lang="ru-RU" sz="1800" b="1" u="none" kern="1200" dirty="0" smtClean="0">
              <a:solidFill>
                <a:sysClr val="windowText" lastClr="000000">
                  <a:hueOff val="0"/>
                  <a:satOff val="0"/>
                  <a:lumOff val="0"/>
                  <a:alphaOff val="0"/>
                </a:sysClr>
              </a:solidFill>
              <a:latin typeface="Arial" pitchFamily="34" charset="0"/>
              <a:ea typeface="+mn-ea"/>
              <a:cs typeface="Arial" pitchFamily="34" charset="0"/>
            </a:rPr>
            <a:t>Хартата има същата юридическа сила като договорите. В съответствие с член 6, параграф 1, алинея 1 от Договора за Европейския съюз, Хартата, провъзгласена през 2007 г. има същата юридическа сила като Договорите. </a:t>
          </a:r>
          <a:endParaRPr lang="bg-BG" sz="1800" b="1" u="none" kern="1200" dirty="0">
            <a:solidFill>
              <a:sysClr val="windowText" lastClr="000000">
                <a:hueOff val="0"/>
                <a:satOff val="0"/>
                <a:lumOff val="0"/>
                <a:alphaOff val="0"/>
              </a:sysClr>
            </a:solidFill>
            <a:latin typeface="Arial" pitchFamily="34" charset="0"/>
            <a:ea typeface="+mn-ea"/>
            <a:cs typeface="Arial" pitchFamily="34" charset="0"/>
          </a:endParaRPr>
        </a:p>
      </dsp:txBody>
      <dsp:txXfrm>
        <a:off x="5012812" y="1637353"/>
        <a:ext cx="3478365" cy="24232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316FBF-6D9E-4D8D-939D-E8D8B31A572B}">
      <dsp:nvSpPr>
        <dsp:cNvPr id="0" name=""/>
        <dsp:cNvSpPr/>
      </dsp:nvSpPr>
      <dsp:spPr>
        <a:xfrm>
          <a:off x="207430" y="21619"/>
          <a:ext cx="8729140" cy="1269461"/>
        </a:xfrm>
        <a:prstGeom prst="rightArrow">
          <a:avLst>
            <a:gd name="adj1" fmla="val 50000"/>
            <a:gd name="adj2" fmla="val 5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254000" bIns="201527" numCol="1" spcCol="1270" anchor="ctr" anchorCtr="0">
          <a:noAutofit/>
        </a:bodyPr>
        <a:lstStyle/>
        <a:p>
          <a:pPr lvl="0" algn="l" defTabSz="889000">
            <a:lnSpc>
              <a:spcPct val="90000"/>
            </a:lnSpc>
            <a:spcBef>
              <a:spcPct val="0"/>
            </a:spcBef>
            <a:spcAft>
              <a:spcPct val="35000"/>
            </a:spcAft>
          </a:pPr>
          <a:r>
            <a:rPr lang="bg-BG" sz="2000" b="1" kern="1200" dirty="0" smtClean="0">
              <a:solidFill>
                <a:srgbClr val="002060"/>
              </a:solidFill>
            </a:rPr>
            <a:t>ЕЛЕКТРОННИ КОМУНИКАЦИИ И ПОЩИ</a:t>
          </a:r>
          <a:endParaRPr lang="bg-BG" sz="2000" b="1" kern="1200" dirty="0">
            <a:solidFill>
              <a:srgbClr val="002060"/>
            </a:solidFill>
          </a:endParaRPr>
        </a:p>
      </dsp:txBody>
      <dsp:txXfrm>
        <a:off x="207430" y="338984"/>
        <a:ext cx="8411775" cy="634731"/>
      </dsp:txXfrm>
    </dsp:sp>
    <dsp:sp modelId="{E6713A79-FA0A-462D-AA98-1EB1A351886A}">
      <dsp:nvSpPr>
        <dsp:cNvPr id="0" name=""/>
        <dsp:cNvSpPr/>
      </dsp:nvSpPr>
      <dsp:spPr>
        <a:xfrm>
          <a:off x="207430" y="998919"/>
          <a:ext cx="1613319" cy="2330935"/>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t" anchorCtr="0">
          <a:noAutofit/>
        </a:bodyPr>
        <a:lstStyle/>
        <a:p>
          <a:pPr lvl="0" algn="l" defTabSz="1733550">
            <a:lnSpc>
              <a:spcPct val="90000"/>
            </a:lnSpc>
            <a:spcBef>
              <a:spcPct val="0"/>
            </a:spcBef>
            <a:spcAft>
              <a:spcPct val="35000"/>
            </a:spcAft>
          </a:pPr>
          <a:endParaRPr lang="bg-BG" sz="3900" kern="1200" dirty="0"/>
        </a:p>
      </dsp:txBody>
      <dsp:txXfrm>
        <a:off x="207430" y="998919"/>
        <a:ext cx="1613319" cy="2330935"/>
      </dsp:txXfrm>
    </dsp:sp>
    <dsp:sp modelId="{E5ECD55D-81B8-4824-BBCE-D5496C81F0F2}">
      <dsp:nvSpPr>
        <dsp:cNvPr id="0" name=""/>
        <dsp:cNvSpPr/>
      </dsp:nvSpPr>
      <dsp:spPr>
        <a:xfrm>
          <a:off x="1820575" y="444936"/>
          <a:ext cx="7115995" cy="1269461"/>
        </a:xfrm>
        <a:prstGeom prst="rightArrow">
          <a:avLst>
            <a:gd name="adj1" fmla="val 50000"/>
            <a:gd name="adj2" fmla="val 5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254000" bIns="201527" numCol="1" spcCol="1270" anchor="ctr" anchorCtr="0">
          <a:noAutofit/>
        </a:bodyPr>
        <a:lstStyle/>
        <a:p>
          <a:pPr lvl="0" algn="l" defTabSz="889000">
            <a:lnSpc>
              <a:spcPct val="90000"/>
            </a:lnSpc>
            <a:spcBef>
              <a:spcPct val="0"/>
            </a:spcBef>
            <a:spcAft>
              <a:spcPct val="35000"/>
            </a:spcAft>
          </a:pPr>
          <a:r>
            <a:rPr lang="bg-BG" sz="2000" b="1" kern="1200" smtClean="0">
              <a:solidFill>
                <a:srgbClr val="002060"/>
              </a:solidFill>
            </a:rPr>
            <a:t>ТРАНСПОРТ</a:t>
          </a:r>
          <a:endParaRPr lang="bg-BG" sz="2000" b="1" kern="1200" dirty="0">
            <a:solidFill>
              <a:srgbClr val="002060"/>
            </a:solidFill>
          </a:endParaRPr>
        </a:p>
      </dsp:txBody>
      <dsp:txXfrm>
        <a:off x="1820575" y="762301"/>
        <a:ext cx="6798630" cy="634731"/>
      </dsp:txXfrm>
    </dsp:sp>
    <dsp:sp modelId="{375C30C9-D5EA-4DE2-BBEC-20904BE13F37}">
      <dsp:nvSpPr>
        <dsp:cNvPr id="0" name=""/>
        <dsp:cNvSpPr/>
      </dsp:nvSpPr>
      <dsp:spPr>
        <a:xfrm>
          <a:off x="1820575" y="1422236"/>
          <a:ext cx="1613319" cy="2330935"/>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t" anchorCtr="0">
          <a:noAutofit/>
        </a:bodyPr>
        <a:lstStyle/>
        <a:p>
          <a:pPr lvl="0" algn="l" defTabSz="1733550">
            <a:lnSpc>
              <a:spcPct val="90000"/>
            </a:lnSpc>
            <a:spcBef>
              <a:spcPct val="0"/>
            </a:spcBef>
            <a:spcAft>
              <a:spcPct val="35000"/>
            </a:spcAft>
          </a:pPr>
          <a:endParaRPr lang="bg-BG" sz="3900" kern="1200" dirty="0"/>
        </a:p>
      </dsp:txBody>
      <dsp:txXfrm>
        <a:off x="1820575" y="1422236"/>
        <a:ext cx="1613319" cy="2330935"/>
      </dsp:txXfrm>
    </dsp:sp>
    <dsp:sp modelId="{45D23C21-D9AE-4214-BB46-3D245500C5A0}">
      <dsp:nvSpPr>
        <dsp:cNvPr id="0" name=""/>
        <dsp:cNvSpPr/>
      </dsp:nvSpPr>
      <dsp:spPr>
        <a:xfrm>
          <a:off x="3433720" y="868253"/>
          <a:ext cx="5502850" cy="1269461"/>
        </a:xfrm>
        <a:prstGeom prst="rightArrow">
          <a:avLst>
            <a:gd name="adj1" fmla="val 50000"/>
            <a:gd name="adj2" fmla="val 5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254000" bIns="201527" numCol="1" spcCol="1270" anchor="ctr" anchorCtr="0">
          <a:noAutofit/>
        </a:bodyPr>
        <a:lstStyle/>
        <a:p>
          <a:pPr lvl="0" algn="l" defTabSz="889000">
            <a:lnSpc>
              <a:spcPct val="90000"/>
            </a:lnSpc>
            <a:spcBef>
              <a:spcPct val="0"/>
            </a:spcBef>
            <a:spcAft>
              <a:spcPct val="35000"/>
            </a:spcAft>
          </a:pPr>
          <a:r>
            <a:rPr lang="bg-BG" sz="2000" b="1" kern="1200" dirty="0" smtClean="0">
              <a:solidFill>
                <a:srgbClr val="002060"/>
              </a:solidFill>
            </a:rPr>
            <a:t>ВОДОСНАБДЯВАНЕ</a:t>
          </a:r>
          <a:endParaRPr lang="bg-BG" sz="2000" b="1" kern="1200" dirty="0">
            <a:solidFill>
              <a:srgbClr val="002060"/>
            </a:solidFill>
          </a:endParaRPr>
        </a:p>
      </dsp:txBody>
      <dsp:txXfrm>
        <a:off x="3433720" y="1185618"/>
        <a:ext cx="5185485" cy="634731"/>
      </dsp:txXfrm>
    </dsp:sp>
    <dsp:sp modelId="{5AA095EA-3774-4674-9DDF-C3C99BD959FF}">
      <dsp:nvSpPr>
        <dsp:cNvPr id="0" name=""/>
        <dsp:cNvSpPr/>
      </dsp:nvSpPr>
      <dsp:spPr>
        <a:xfrm>
          <a:off x="3433720" y="1845553"/>
          <a:ext cx="1613319" cy="2330935"/>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t" anchorCtr="0">
          <a:noAutofit/>
        </a:bodyPr>
        <a:lstStyle/>
        <a:p>
          <a:pPr lvl="0" algn="l" defTabSz="1733550">
            <a:lnSpc>
              <a:spcPct val="90000"/>
            </a:lnSpc>
            <a:spcBef>
              <a:spcPct val="0"/>
            </a:spcBef>
            <a:spcAft>
              <a:spcPct val="35000"/>
            </a:spcAft>
          </a:pPr>
          <a:endParaRPr lang="bg-BG" sz="3900" kern="1200" dirty="0"/>
        </a:p>
        <a:p>
          <a:pPr lvl="0" algn="l" defTabSz="1733550">
            <a:lnSpc>
              <a:spcPct val="90000"/>
            </a:lnSpc>
            <a:spcBef>
              <a:spcPct val="0"/>
            </a:spcBef>
            <a:spcAft>
              <a:spcPct val="35000"/>
            </a:spcAft>
          </a:pPr>
          <a:endParaRPr lang="bg-BG" sz="3900" kern="1200" dirty="0"/>
        </a:p>
        <a:p>
          <a:pPr lvl="0" algn="l" defTabSz="1733550">
            <a:lnSpc>
              <a:spcPct val="90000"/>
            </a:lnSpc>
            <a:spcBef>
              <a:spcPct val="0"/>
            </a:spcBef>
            <a:spcAft>
              <a:spcPct val="35000"/>
            </a:spcAft>
          </a:pPr>
          <a:endParaRPr lang="bg-BG" sz="3900" kern="1200" dirty="0"/>
        </a:p>
      </dsp:txBody>
      <dsp:txXfrm>
        <a:off x="3433720" y="1845553"/>
        <a:ext cx="1613319" cy="2330935"/>
      </dsp:txXfrm>
    </dsp:sp>
    <dsp:sp modelId="{858DEB03-092D-4956-8030-FDEF73E9B483}">
      <dsp:nvSpPr>
        <dsp:cNvPr id="0" name=""/>
        <dsp:cNvSpPr/>
      </dsp:nvSpPr>
      <dsp:spPr>
        <a:xfrm>
          <a:off x="5047738" y="1291570"/>
          <a:ext cx="3888832" cy="1269461"/>
        </a:xfrm>
        <a:prstGeom prst="rightArrow">
          <a:avLst>
            <a:gd name="adj1" fmla="val 50000"/>
            <a:gd name="adj2" fmla="val 5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254000" bIns="201527" numCol="1" spcCol="1270" anchor="ctr" anchorCtr="0">
          <a:noAutofit/>
        </a:bodyPr>
        <a:lstStyle/>
        <a:p>
          <a:pPr lvl="0" algn="l" defTabSz="889000">
            <a:lnSpc>
              <a:spcPct val="90000"/>
            </a:lnSpc>
            <a:spcBef>
              <a:spcPct val="0"/>
            </a:spcBef>
            <a:spcAft>
              <a:spcPct val="35000"/>
            </a:spcAft>
          </a:pPr>
          <a:r>
            <a:rPr lang="bg-BG" sz="2000" b="1" kern="1200" dirty="0" smtClean="0">
              <a:solidFill>
                <a:srgbClr val="002060"/>
              </a:solidFill>
            </a:rPr>
            <a:t>ЗДРАВЕОПАЗВАНЕ</a:t>
          </a:r>
          <a:endParaRPr lang="bg-BG" sz="2000" b="1" kern="1200" dirty="0">
            <a:solidFill>
              <a:srgbClr val="002060"/>
            </a:solidFill>
          </a:endParaRPr>
        </a:p>
      </dsp:txBody>
      <dsp:txXfrm>
        <a:off x="5047738" y="1608935"/>
        <a:ext cx="3571467" cy="634731"/>
      </dsp:txXfrm>
    </dsp:sp>
    <dsp:sp modelId="{0BE890BA-BC0E-4D24-B37E-516C698431C1}">
      <dsp:nvSpPr>
        <dsp:cNvPr id="0" name=""/>
        <dsp:cNvSpPr/>
      </dsp:nvSpPr>
      <dsp:spPr>
        <a:xfrm>
          <a:off x="5047738" y="2268870"/>
          <a:ext cx="1613319" cy="2330935"/>
        </a:xfrm>
        <a:prstGeom prst="rect">
          <a:avLst/>
        </a:prstGeom>
        <a:solidFill>
          <a:schemeClr val="bg1"/>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t" anchorCtr="0">
          <a:noAutofit/>
        </a:bodyPr>
        <a:lstStyle/>
        <a:p>
          <a:pPr lvl="0" algn="l" defTabSz="1733550">
            <a:lnSpc>
              <a:spcPct val="90000"/>
            </a:lnSpc>
            <a:spcBef>
              <a:spcPct val="0"/>
            </a:spcBef>
            <a:spcAft>
              <a:spcPct val="35000"/>
            </a:spcAft>
          </a:pPr>
          <a:r>
            <a:rPr lang="bg-BG" sz="3900" kern="1200" dirty="0" smtClean="0"/>
            <a:t>ЗДРЕ</a:t>
          </a:r>
          <a:endParaRPr lang="bg-BG" sz="3900" kern="1200" dirty="0"/>
        </a:p>
      </dsp:txBody>
      <dsp:txXfrm>
        <a:off x="5047738" y="2268870"/>
        <a:ext cx="1613319" cy="2330935"/>
      </dsp:txXfrm>
    </dsp:sp>
    <dsp:sp modelId="{459EB49D-AC75-4E67-B04B-BF829AA9317D}">
      <dsp:nvSpPr>
        <dsp:cNvPr id="0" name=""/>
        <dsp:cNvSpPr/>
      </dsp:nvSpPr>
      <dsp:spPr>
        <a:xfrm>
          <a:off x="6660883" y="1714888"/>
          <a:ext cx="2275686" cy="1269461"/>
        </a:xfrm>
        <a:prstGeom prst="rightArrow">
          <a:avLst>
            <a:gd name="adj1" fmla="val 50000"/>
            <a:gd name="adj2" fmla="val 5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254000" bIns="201527" numCol="1" spcCol="1270" anchor="ctr" anchorCtr="0">
          <a:noAutofit/>
        </a:bodyPr>
        <a:lstStyle/>
        <a:p>
          <a:pPr lvl="0" algn="l" defTabSz="889000">
            <a:lnSpc>
              <a:spcPct val="90000"/>
            </a:lnSpc>
            <a:spcBef>
              <a:spcPct val="0"/>
            </a:spcBef>
            <a:spcAft>
              <a:spcPct val="35000"/>
            </a:spcAft>
          </a:pPr>
          <a:endParaRPr lang="bg-BG" sz="2000" b="1" kern="1200" dirty="0" smtClean="0">
            <a:solidFill>
              <a:srgbClr val="002060"/>
            </a:solidFill>
          </a:endParaRPr>
        </a:p>
        <a:p>
          <a:pPr lvl="0" algn="l" defTabSz="889000">
            <a:lnSpc>
              <a:spcPct val="90000"/>
            </a:lnSpc>
            <a:spcBef>
              <a:spcPct val="0"/>
            </a:spcBef>
            <a:spcAft>
              <a:spcPct val="35000"/>
            </a:spcAft>
          </a:pPr>
          <a:r>
            <a:rPr lang="bg-BG" sz="2000" b="1" kern="1200" dirty="0" smtClean="0">
              <a:solidFill>
                <a:srgbClr val="002060"/>
              </a:solidFill>
            </a:rPr>
            <a:t>СОЦИАЛНИ УСЛУГИ</a:t>
          </a:r>
          <a:endParaRPr lang="bg-BG" sz="2000" b="1" kern="1200" dirty="0">
            <a:solidFill>
              <a:srgbClr val="002060"/>
            </a:solidFill>
          </a:endParaRPr>
        </a:p>
      </dsp:txBody>
      <dsp:txXfrm>
        <a:off x="6660883" y="2032253"/>
        <a:ext cx="1958321" cy="634731"/>
      </dsp:txXfrm>
    </dsp:sp>
    <dsp:sp modelId="{73DA4FF7-6FD6-4C00-875D-64D5DC8D49D5}">
      <dsp:nvSpPr>
        <dsp:cNvPr id="0" name=""/>
        <dsp:cNvSpPr/>
      </dsp:nvSpPr>
      <dsp:spPr>
        <a:xfrm>
          <a:off x="6660883" y="2692187"/>
          <a:ext cx="1613319" cy="2330935"/>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t" anchorCtr="0">
          <a:noAutofit/>
        </a:bodyPr>
        <a:lstStyle/>
        <a:p>
          <a:pPr lvl="0" algn="l" defTabSz="1733550">
            <a:lnSpc>
              <a:spcPct val="90000"/>
            </a:lnSpc>
            <a:spcBef>
              <a:spcPct val="0"/>
            </a:spcBef>
            <a:spcAft>
              <a:spcPct val="35000"/>
            </a:spcAft>
          </a:pPr>
          <a:endParaRPr lang="bg-BG" sz="3900" kern="1200" dirty="0"/>
        </a:p>
      </dsp:txBody>
      <dsp:txXfrm>
        <a:off x="6660883" y="2692187"/>
        <a:ext cx="1613319" cy="23309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316FBF-6D9E-4D8D-939D-E8D8B31A572B}">
      <dsp:nvSpPr>
        <dsp:cNvPr id="0" name=""/>
        <dsp:cNvSpPr/>
      </dsp:nvSpPr>
      <dsp:spPr>
        <a:xfrm>
          <a:off x="0" y="298960"/>
          <a:ext cx="9144001" cy="1331823"/>
        </a:xfrm>
        <a:prstGeom prst="rightArrow">
          <a:avLst>
            <a:gd name="adj1" fmla="val 50000"/>
            <a:gd name="adj2" fmla="val 5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254000" bIns="211427" numCol="1" spcCol="1270" anchor="ctr" anchorCtr="0">
          <a:noAutofit/>
        </a:bodyPr>
        <a:lstStyle/>
        <a:p>
          <a:pPr lvl="0" algn="l" defTabSz="889000">
            <a:lnSpc>
              <a:spcPct val="90000"/>
            </a:lnSpc>
            <a:spcBef>
              <a:spcPct val="0"/>
            </a:spcBef>
            <a:spcAft>
              <a:spcPct val="35000"/>
            </a:spcAft>
          </a:pPr>
          <a:r>
            <a:rPr lang="bg-BG" sz="2000" b="1" kern="1200" dirty="0" smtClean="0">
              <a:solidFill>
                <a:srgbClr val="002060"/>
              </a:solidFill>
            </a:rPr>
            <a:t>СНАБДЯВАНЕ С ЕНЕРГИЯ</a:t>
          </a:r>
          <a:endParaRPr lang="bg-BG" sz="2000" b="1" kern="1200" dirty="0">
            <a:solidFill>
              <a:srgbClr val="002060"/>
            </a:solidFill>
          </a:endParaRPr>
        </a:p>
      </dsp:txBody>
      <dsp:txXfrm>
        <a:off x="0" y="631916"/>
        <a:ext cx="8811045" cy="665911"/>
      </dsp:txXfrm>
    </dsp:sp>
    <dsp:sp modelId="{E6713A79-FA0A-462D-AA98-1EB1A351886A}">
      <dsp:nvSpPr>
        <dsp:cNvPr id="0" name=""/>
        <dsp:cNvSpPr/>
      </dsp:nvSpPr>
      <dsp:spPr>
        <a:xfrm>
          <a:off x="0" y="1329289"/>
          <a:ext cx="4224528" cy="2972700"/>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t" anchorCtr="0">
          <a:noAutofit/>
        </a:bodyPr>
        <a:lstStyle/>
        <a:p>
          <a:pPr lvl="0" algn="l" defTabSz="2889250">
            <a:lnSpc>
              <a:spcPct val="90000"/>
            </a:lnSpc>
            <a:spcBef>
              <a:spcPct val="0"/>
            </a:spcBef>
            <a:spcAft>
              <a:spcPct val="35000"/>
            </a:spcAft>
          </a:pPr>
          <a:endParaRPr lang="bg-BG" sz="6500" kern="1200" dirty="0"/>
        </a:p>
      </dsp:txBody>
      <dsp:txXfrm>
        <a:off x="0" y="1329289"/>
        <a:ext cx="4224528" cy="2972700"/>
      </dsp:txXfrm>
    </dsp:sp>
    <dsp:sp modelId="{E5ECD55D-81B8-4824-BBCE-D5496C81F0F2}">
      <dsp:nvSpPr>
        <dsp:cNvPr id="0" name=""/>
        <dsp:cNvSpPr/>
      </dsp:nvSpPr>
      <dsp:spPr>
        <a:xfrm>
          <a:off x="4224528" y="742753"/>
          <a:ext cx="4919472" cy="1331823"/>
        </a:xfrm>
        <a:prstGeom prst="rightArrow">
          <a:avLst>
            <a:gd name="adj1" fmla="val 50000"/>
            <a:gd name="adj2" fmla="val 5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254000" bIns="211427" numCol="1" spcCol="1270" anchor="ctr" anchorCtr="0">
          <a:noAutofit/>
        </a:bodyPr>
        <a:lstStyle/>
        <a:p>
          <a:pPr lvl="0" algn="l" defTabSz="889000">
            <a:lnSpc>
              <a:spcPct val="90000"/>
            </a:lnSpc>
            <a:spcBef>
              <a:spcPct val="0"/>
            </a:spcBef>
            <a:spcAft>
              <a:spcPct val="35000"/>
            </a:spcAft>
          </a:pPr>
          <a:r>
            <a:rPr lang="bg-BG" sz="2000" b="1" kern="1200" dirty="0" smtClean="0">
              <a:solidFill>
                <a:srgbClr val="002060"/>
              </a:solidFill>
            </a:rPr>
            <a:t>ЖИЛИЩНО НАСТАНЯВАНЕ</a:t>
          </a:r>
          <a:endParaRPr lang="bg-BG" sz="2000" b="1" kern="1200" dirty="0">
            <a:solidFill>
              <a:srgbClr val="002060"/>
            </a:solidFill>
          </a:endParaRPr>
        </a:p>
      </dsp:txBody>
      <dsp:txXfrm>
        <a:off x="4224528" y="1075709"/>
        <a:ext cx="4586516" cy="665911"/>
      </dsp:txXfrm>
    </dsp:sp>
    <dsp:sp modelId="{375C30C9-D5EA-4DE2-BBEC-20904BE13F37}">
      <dsp:nvSpPr>
        <dsp:cNvPr id="0" name=""/>
        <dsp:cNvSpPr/>
      </dsp:nvSpPr>
      <dsp:spPr>
        <a:xfrm>
          <a:off x="4224528" y="1773081"/>
          <a:ext cx="4224528" cy="2972700"/>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t" anchorCtr="0">
          <a:noAutofit/>
        </a:bodyPr>
        <a:lstStyle/>
        <a:p>
          <a:pPr lvl="0" algn="l" defTabSz="2889250">
            <a:lnSpc>
              <a:spcPct val="90000"/>
            </a:lnSpc>
            <a:spcBef>
              <a:spcPct val="0"/>
            </a:spcBef>
            <a:spcAft>
              <a:spcPct val="35000"/>
            </a:spcAft>
          </a:pPr>
          <a:endParaRPr lang="bg-BG" sz="6500" kern="1200" dirty="0"/>
        </a:p>
      </dsp:txBody>
      <dsp:txXfrm>
        <a:off x="4224528" y="1773081"/>
        <a:ext cx="4224528" cy="297270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3.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GB"/>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GB"/>
          </a:p>
        </p:txBody>
      </p:sp>
      <p:sp>
        <p:nvSpPr>
          <p:cNvPr id="3277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GB"/>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450BA9-09BC-4E0D-B0D3-AA1E556C612A}" type="slidenum">
              <a:rPr lang="en-GB" altLang="en-US"/>
              <a:pPr/>
              <a:t>‹#›</a:t>
            </a:fld>
            <a:endParaRPr lang="en-GB" altLang="en-US"/>
          </a:p>
        </p:txBody>
      </p:sp>
    </p:spTree>
    <p:extLst>
      <p:ext uri="{BB962C8B-B14F-4D97-AF65-F5344CB8AC3E}">
        <p14:creationId xmlns:p14="http://schemas.microsoft.com/office/powerpoint/2010/main" val="130283978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B9E2FFC-FF97-4734-B89E-FB27A86FFC68}" type="slidenum">
              <a:rPr lang="en-GB" altLang="en-US"/>
              <a:pPr eaLnBrk="1" hangingPunct="1"/>
              <a:t>1</a:t>
            </a:fld>
            <a:endParaRPr lang="en-GB" altLang="en-US"/>
          </a:p>
        </p:txBody>
      </p:sp>
      <p:sp>
        <p:nvSpPr>
          <p:cNvPr id="33795" name="Rectangle 2"/>
          <p:cNvSpPr>
            <a:spLocks noRot="1" noChangeArrowheads="1" noTextEdit="1"/>
          </p:cNvSpPr>
          <p:nvPr>
            <p:ph type="sldImg"/>
          </p:nvPr>
        </p:nvSpPr>
        <p:spPr>
          <a:ln/>
        </p:spPr>
      </p:sp>
      <p:sp>
        <p:nvSpPr>
          <p:cNvPr id="33796"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3952807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F0921DE-8DE9-44B6-99C2-6591273D6765}" type="slidenum">
              <a:rPr lang="en-GB" altLang="en-US"/>
              <a:pPr eaLnBrk="1" hangingPunct="1"/>
              <a:t>2</a:t>
            </a:fld>
            <a:endParaRPr lang="en-GB" altLang="en-US"/>
          </a:p>
        </p:txBody>
      </p:sp>
      <p:sp>
        <p:nvSpPr>
          <p:cNvPr id="34819" name="Rectangle 2"/>
          <p:cNvSpPr>
            <a:spLocks noRot="1" noChangeArrowheads="1" noTextEdit="1"/>
          </p:cNvSpPr>
          <p:nvPr>
            <p:ph type="sldImg"/>
          </p:nvPr>
        </p:nvSpPr>
        <p:spPr>
          <a:ln/>
        </p:spPr>
      </p:sp>
      <p:sp>
        <p:nvSpPr>
          <p:cNvPr id="34820"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6074781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0F82A65-2DAD-4883-B4E6-2F5F2125D8C5}" type="slidenum">
              <a:rPr lang="en-GB" altLang="en-US"/>
              <a:pPr eaLnBrk="1" hangingPunct="1"/>
              <a:t>3</a:t>
            </a:fld>
            <a:endParaRPr lang="en-GB" altLang="en-US"/>
          </a:p>
        </p:txBody>
      </p:sp>
      <p:sp>
        <p:nvSpPr>
          <p:cNvPr id="35843" name="Rectangle 2"/>
          <p:cNvSpPr>
            <a:spLocks noRo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17640135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BE1DE3C-C9B0-41C8-8347-B988046F1413}" type="slidenum">
              <a:rPr lang="en-GB" altLang="en-US"/>
              <a:pPr eaLnBrk="1" hangingPunct="1"/>
              <a:t>4</a:t>
            </a:fld>
            <a:endParaRPr lang="en-GB" altLang="en-US"/>
          </a:p>
        </p:txBody>
      </p:sp>
      <p:sp>
        <p:nvSpPr>
          <p:cNvPr id="36867" name="Rectangle 2"/>
          <p:cNvSpPr>
            <a:spLocks noRot="1" noChangeArrowheads="1" noTextEdit="1"/>
          </p:cNvSpPr>
          <p:nvPr>
            <p:ph type="sldImg"/>
          </p:nvPr>
        </p:nvSpPr>
        <p:spPr>
          <a:ln/>
        </p:spPr>
      </p:sp>
      <p:sp>
        <p:nvSpPr>
          <p:cNvPr id="36868"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33441927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19F4783-E4D5-470B-BD99-D2D37E9D14D7}" type="slidenum">
              <a:rPr lang="en-GB" altLang="en-US"/>
              <a:pPr eaLnBrk="1" hangingPunct="1"/>
              <a:t>5</a:t>
            </a:fld>
            <a:endParaRPr lang="en-GB" altLang="en-US"/>
          </a:p>
        </p:txBody>
      </p:sp>
      <p:sp>
        <p:nvSpPr>
          <p:cNvPr id="37891" name="Rectangle 2"/>
          <p:cNvSpPr>
            <a:spLocks noRo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7483912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AD9ED9A-4A41-4228-B3D9-6865F6121481}" type="slidenum">
              <a:rPr lang="en-GB" altLang="en-US"/>
              <a:pPr eaLnBrk="1" hangingPunct="1"/>
              <a:t>6</a:t>
            </a:fld>
            <a:endParaRPr lang="en-GB" altLang="en-US"/>
          </a:p>
        </p:txBody>
      </p:sp>
      <p:sp>
        <p:nvSpPr>
          <p:cNvPr id="38915" name="Rectangle 2"/>
          <p:cNvSpPr>
            <a:spLocks noRot="1" noChangeArrowheads="1" noTextEdit="1"/>
          </p:cNvSpPr>
          <p:nvPr>
            <p:ph type="sldImg"/>
          </p:nvPr>
        </p:nvSpPr>
        <p:spPr>
          <a:ln/>
        </p:spPr>
      </p:sp>
      <p:sp>
        <p:nvSpPr>
          <p:cNvPr id="38916"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2261126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3A33087-E738-4C31-8D6D-D3FB58253118}" type="slidenum">
              <a:rPr lang="en-GB" altLang="en-US"/>
              <a:pPr eaLnBrk="1" hangingPunct="1"/>
              <a:t>7</a:t>
            </a:fld>
            <a:endParaRPr lang="en-GB" altLang="en-US"/>
          </a:p>
        </p:txBody>
      </p:sp>
      <p:sp>
        <p:nvSpPr>
          <p:cNvPr id="39939" name="Rectangle 2"/>
          <p:cNvSpPr>
            <a:spLocks noRot="1" noChangeArrowheads="1" noTextEdit="1"/>
          </p:cNvSpPr>
          <p:nvPr>
            <p:ph type="sldImg"/>
          </p:nvPr>
        </p:nvSpPr>
        <p:spPr>
          <a:ln/>
        </p:spPr>
      </p:sp>
      <p:sp>
        <p:nvSpPr>
          <p:cNvPr id="39940"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36780066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229733B-5C46-4335-B28D-9724BC528360}" type="slidenum">
              <a:rPr lang="en-GB" altLang="en-US"/>
              <a:pPr eaLnBrk="1" hangingPunct="1"/>
              <a:t>8</a:t>
            </a:fld>
            <a:endParaRPr lang="en-GB" altLang="en-US"/>
          </a:p>
        </p:txBody>
      </p:sp>
      <p:sp>
        <p:nvSpPr>
          <p:cNvPr id="40963" name="Rectangle 2"/>
          <p:cNvSpPr>
            <a:spLocks noRot="1" noChangeArrowheads="1" noTextEdit="1"/>
          </p:cNvSpPr>
          <p:nvPr>
            <p:ph type="sldImg"/>
          </p:nvPr>
        </p:nvSpPr>
        <p:spPr>
          <a:ln/>
        </p:spPr>
      </p:sp>
      <p:sp>
        <p:nvSpPr>
          <p:cNvPr id="40964"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10517792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689F8B5-3F33-4C87-AC9B-36DBA1732927}" type="slidenum">
              <a:rPr lang="en-GB" altLang="en-US"/>
              <a:pPr eaLnBrk="1" hangingPunct="1"/>
              <a:t>9</a:t>
            </a:fld>
            <a:endParaRPr lang="en-GB" altLang="en-US"/>
          </a:p>
        </p:txBody>
      </p:sp>
      <p:sp>
        <p:nvSpPr>
          <p:cNvPr id="41987" name="Rectangle 2"/>
          <p:cNvSpPr>
            <a:spLocks noRot="1" noChangeArrowheads="1" noTextEdit="1"/>
          </p:cNvSpPr>
          <p:nvPr>
            <p:ph type="sldImg"/>
          </p:nvPr>
        </p:nvSpPr>
        <p:spPr>
          <a:ln/>
        </p:spPr>
      </p:sp>
      <p:sp>
        <p:nvSpPr>
          <p:cNvPr id="41988"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32343482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88219FE-4572-41D8-A8EA-57838770FAE7}" type="slidenum">
              <a:rPr lang="en-GB" altLang="en-US"/>
              <a:pPr eaLnBrk="1" hangingPunct="1"/>
              <a:t>10</a:t>
            </a:fld>
            <a:endParaRPr lang="en-GB" altLang="en-US"/>
          </a:p>
        </p:txBody>
      </p:sp>
      <p:sp>
        <p:nvSpPr>
          <p:cNvPr id="43011" name="Rectangle 2"/>
          <p:cNvSpPr>
            <a:spLocks noRot="1" noChangeArrowheads="1" noTextEdit="1"/>
          </p:cNvSpPr>
          <p:nvPr>
            <p:ph type="sldImg"/>
          </p:nvPr>
        </p:nvSpPr>
        <p:spPr>
          <a:ln/>
        </p:spPr>
      </p:sp>
      <p:sp>
        <p:nvSpPr>
          <p:cNvPr id="43012"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30771603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2BB86BB-ABC0-4EE1-9E17-E2A2F1DBE255}" type="slidenum">
              <a:rPr lang="en-GB" altLang="en-US"/>
              <a:pPr eaLnBrk="1" hangingPunct="1"/>
              <a:t>11</a:t>
            </a:fld>
            <a:endParaRPr lang="en-GB" altLang="en-US"/>
          </a:p>
        </p:txBody>
      </p:sp>
      <p:sp>
        <p:nvSpPr>
          <p:cNvPr id="44035" name="Rectangle 2"/>
          <p:cNvSpPr>
            <a:spLocks noRot="1" noChangeArrowheads="1" noTextEdit="1"/>
          </p:cNvSpPr>
          <p:nvPr>
            <p:ph type="sldImg"/>
          </p:nvPr>
        </p:nvSpPr>
        <p:spPr>
          <a:ln/>
        </p:spPr>
      </p:sp>
      <p:sp>
        <p:nvSpPr>
          <p:cNvPr id="44036"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12835217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8A9CFB0-51A7-4CB0-9687-7A5E76D5B399}" type="slidenum">
              <a:rPr lang="en-GB" altLang="en-US"/>
              <a:pPr eaLnBrk="1" hangingPunct="1"/>
              <a:t>12</a:t>
            </a:fld>
            <a:endParaRPr lang="en-GB" altLang="en-US"/>
          </a:p>
        </p:txBody>
      </p:sp>
      <p:sp>
        <p:nvSpPr>
          <p:cNvPr id="45059" name="Rectangle 2"/>
          <p:cNvSpPr>
            <a:spLocks noRo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29198597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DA16BDD-F558-4B78-8405-578CEFDA3E25}" type="slidenum">
              <a:rPr lang="en-GB" altLang="en-US"/>
              <a:pPr eaLnBrk="1" hangingPunct="1"/>
              <a:t>13</a:t>
            </a:fld>
            <a:endParaRPr lang="en-GB" altLang="en-US"/>
          </a:p>
        </p:txBody>
      </p:sp>
      <p:sp>
        <p:nvSpPr>
          <p:cNvPr id="46083" name="Rectangle 2"/>
          <p:cNvSpPr>
            <a:spLocks noRo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9870308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524740C-C71C-42C6-88CD-BAF2629EB67F}" type="slidenum">
              <a:rPr lang="en-GB" altLang="en-US"/>
              <a:pPr eaLnBrk="1" hangingPunct="1"/>
              <a:t>14</a:t>
            </a:fld>
            <a:endParaRPr lang="en-GB" altLang="en-US"/>
          </a:p>
        </p:txBody>
      </p:sp>
      <p:sp>
        <p:nvSpPr>
          <p:cNvPr id="47107" name="Rectangle 2"/>
          <p:cNvSpPr>
            <a:spLocks noRot="1" noChangeArrowheads="1" noTextEdit="1"/>
          </p:cNvSpPr>
          <p:nvPr>
            <p:ph type="sldImg"/>
          </p:nvPr>
        </p:nvSpPr>
        <p:spPr>
          <a:ln/>
        </p:spPr>
      </p:sp>
      <p:sp>
        <p:nvSpPr>
          <p:cNvPr id="47108"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17275613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46CE86E-53E4-480F-A89B-EA0F13F498AE}" type="slidenum">
              <a:rPr lang="en-GB" altLang="en-US"/>
              <a:pPr eaLnBrk="1" hangingPunct="1"/>
              <a:t>15</a:t>
            </a:fld>
            <a:endParaRPr lang="en-GB" altLang="en-US"/>
          </a:p>
        </p:txBody>
      </p:sp>
      <p:sp>
        <p:nvSpPr>
          <p:cNvPr id="48131" name="Rectangle 2"/>
          <p:cNvSpPr>
            <a:spLocks noRot="1" noChangeArrowheads="1" noTextEdit="1"/>
          </p:cNvSpPr>
          <p:nvPr>
            <p:ph type="sldImg"/>
          </p:nvPr>
        </p:nvSpPr>
        <p:spPr>
          <a:ln/>
        </p:spPr>
      </p:sp>
      <p:sp>
        <p:nvSpPr>
          <p:cNvPr id="48132"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33739665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A333E89-0D3D-4A05-8172-CC36BF1031A8}" type="slidenum">
              <a:rPr lang="en-GB" altLang="en-US"/>
              <a:pPr eaLnBrk="1" hangingPunct="1"/>
              <a:t>16</a:t>
            </a:fld>
            <a:endParaRPr lang="en-GB" altLang="en-US"/>
          </a:p>
        </p:txBody>
      </p:sp>
      <p:sp>
        <p:nvSpPr>
          <p:cNvPr id="49155" name="Rectangle 2"/>
          <p:cNvSpPr>
            <a:spLocks noRot="1" noChangeArrowheads="1" noTextEdit="1"/>
          </p:cNvSpPr>
          <p:nvPr>
            <p:ph type="sldImg"/>
          </p:nvPr>
        </p:nvSpPr>
        <p:spPr>
          <a:ln/>
        </p:spPr>
      </p:sp>
      <p:sp>
        <p:nvSpPr>
          <p:cNvPr id="49156"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3345859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D45AE94-BFCD-45E8-81DE-2B36C5CD95E0}" type="slidenum">
              <a:rPr lang="en-GB" altLang="en-US"/>
              <a:pPr eaLnBrk="1" hangingPunct="1"/>
              <a:t>17</a:t>
            </a:fld>
            <a:endParaRPr lang="en-GB" altLang="en-US"/>
          </a:p>
        </p:txBody>
      </p:sp>
      <p:sp>
        <p:nvSpPr>
          <p:cNvPr id="50179" name="Rectangle 2"/>
          <p:cNvSpPr>
            <a:spLocks noRot="1" noChangeArrowheads="1" noTextEdit="1"/>
          </p:cNvSpPr>
          <p:nvPr>
            <p:ph type="sldImg"/>
          </p:nvPr>
        </p:nvSpPr>
        <p:spPr>
          <a:ln/>
        </p:spPr>
      </p:sp>
      <p:sp>
        <p:nvSpPr>
          <p:cNvPr id="50180"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24232436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D17891F-03F6-4966-B202-C6F48BEB8894}" type="slidenum">
              <a:rPr lang="en-GB" altLang="en-US">
                <a:solidFill>
                  <a:srgbClr val="000000"/>
                </a:solidFill>
              </a:rPr>
              <a:pPr eaLnBrk="1" hangingPunct="1"/>
              <a:t>18</a:t>
            </a:fld>
            <a:endParaRPr lang="en-GB" altLang="en-US">
              <a:solidFill>
                <a:srgbClr val="000000"/>
              </a:solidFill>
            </a:endParaRPr>
          </a:p>
        </p:txBody>
      </p:sp>
      <p:sp>
        <p:nvSpPr>
          <p:cNvPr id="51203" name="Rectangle 2"/>
          <p:cNvSpPr>
            <a:spLocks noRot="1" noChangeArrowheads="1" noTextEdit="1"/>
          </p:cNvSpPr>
          <p:nvPr>
            <p:ph type="sldImg"/>
          </p:nvPr>
        </p:nvSpPr>
        <p:spPr>
          <a:ln/>
        </p:spPr>
      </p:sp>
      <p:sp>
        <p:nvSpPr>
          <p:cNvPr id="51204"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39115407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0004434-3658-4CF8-9E74-B4FDA6970902}" type="slidenum">
              <a:rPr lang="en-GB" altLang="en-US"/>
              <a:pPr eaLnBrk="1" hangingPunct="1"/>
              <a:t>19</a:t>
            </a:fld>
            <a:endParaRPr lang="en-GB" altLang="en-US"/>
          </a:p>
        </p:txBody>
      </p:sp>
      <p:sp>
        <p:nvSpPr>
          <p:cNvPr id="52227" name="Rectangle 2"/>
          <p:cNvSpPr>
            <a:spLocks noRot="1" noChangeArrowheads="1" noTextEdit="1"/>
          </p:cNvSpPr>
          <p:nvPr>
            <p:ph type="sldImg"/>
          </p:nvPr>
        </p:nvSpPr>
        <p:spPr>
          <a:ln/>
        </p:spPr>
      </p:sp>
      <p:sp>
        <p:nvSpPr>
          <p:cNvPr id="52228"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39487704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A957CE4-F286-4597-8F1F-12837CA01D6A}" type="slidenum">
              <a:rPr lang="en-GB" altLang="en-US">
                <a:solidFill>
                  <a:srgbClr val="000000"/>
                </a:solidFill>
              </a:rPr>
              <a:pPr eaLnBrk="1" hangingPunct="1"/>
              <a:t>20</a:t>
            </a:fld>
            <a:endParaRPr lang="en-GB" altLang="en-US">
              <a:solidFill>
                <a:srgbClr val="000000"/>
              </a:solidFill>
            </a:endParaRPr>
          </a:p>
        </p:txBody>
      </p:sp>
      <p:sp>
        <p:nvSpPr>
          <p:cNvPr id="53251" name="Rectangle 2"/>
          <p:cNvSpPr>
            <a:spLocks noRot="1" noChangeArrowheads="1" noTextEdit="1"/>
          </p:cNvSpPr>
          <p:nvPr>
            <p:ph type="sldImg"/>
          </p:nvPr>
        </p:nvSpPr>
        <p:spPr>
          <a:ln/>
        </p:spPr>
      </p:sp>
      <p:sp>
        <p:nvSpPr>
          <p:cNvPr id="53252"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42663965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AA04114-5BCA-4760-8E98-57DD44DA44A0}" type="slidenum">
              <a:rPr lang="en-GB" altLang="en-US">
                <a:solidFill>
                  <a:srgbClr val="000000"/>
                </a:solidFill>
              </a:rPr>
              <a:pPr eaLnBrk="1" hangingPunct="1"/>
              <a:t>21</a:t>
            </a:fld>
            <a:endParaRPr lang="en-GB" altLang="en-US">
              <a:solidFill>
                <a:srgbClr val="000000"/>
              </a:solidFill>
            </a:endParaRPr>
          </a:p>
        </p:txBody>
      </p:sp>
      <p:sp>
        <p:nvSpPr>
          <p:cNvPr id="54275" name="Rectangle 2"/>
          <p:cNvSpPr>
            <a:spLocks noRo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276476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742C0A4-5D0C-4CE5-ABFF-889F02FBE121}" type="slidenum">
              <a:rPr lang="en-GB" altLang="en-US">
                <a:solidFill>
                  <a:srgbClr val="000000"/>
                </a:solidFill>
              </a:rPr>
              <a:pPr eaLnBrk="1" hangingPunct="1"/>
              <a:t>22</a:t>
            </a:fld>
            <a:endParaRPr lang="en-GB" altLang="en-US">
              <a:solidFill>
                <a:srgbClr val="000000"/>
              </a:solidFill>
            </a:endParaRPr>
          </a:p>
        </p:txBody>
      </p:sp>
      <p:sp>
        <p:nvSpPr>
          <p:cNvPr id="55299" name="Rectangle 2"/>
          <p:cNvSpPr>
            <a:spLocks noRot="1" noChangeArrowheads="1" noTextEdit="1"/>
          </p:cNvSpPr>
          <p:nvPr>
            <p:ph type="sldImg"/>
          </p:nvPr>
        </p:nvSpPr>
        <p:spPr>
          <a:ln/>
        </p:spPr>
      </p:sp>
      <p:sp>
        <p:nvSpPr>
          <p:cNvPr id="55300"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11355809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A2F792C-7B86-4C53-AC0A-09E7F728886C}" type="slidenum">
              <a:rPr lang="en-GB" altLang="en-US">
                <a:solidFill>
                  <a:srgbClr val="000000"/>
                </a:solidFill>
              </a:rPr>
              <a:pPr eaLnBrk="1" hangingPunct="1"/>
              <a:t>23</a:t>
            </a:fld>
            <a:endParaRPr lang="en-GB" altLang="en-US">
              <a:solidFill>
                <a:srgbClr val="000000"/>
              </a:solidFill>
            </a:endParaRPr>
          </a:p>
        </p:txBody>
      </p:sp>
      <p:sp>
        <p:nvSpPr>
          <p:cNvPr id="56323" name="Rectangle 2"/>
          <p:cNvSpPr>
            <a:spLocks noRot="1" noChangeArrowheads="1" noTextEdit="1"/>
          </p:cNvSpPr>
          <p:nvPr>
            <p:ph type="sldImg"/>
          </p:nvPr>
        </p:nvSpPr>
        <p:spPr>
          <a:ln/>
        </p:spPr>
      </p:sp>
      <p:sp>
        <p:nvSpPr>
          <p:cNvPr id="56324"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40556285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EAA0E44-80CE-4ECF-8F8F-D4523B77197E}" type="slidenum">
              <a:rPr lang="en-GB" altLang="en-US">
                <a:solidFill>
                  <a:srgbClr val="000000"/>
                </a:solidFill>
              </a:rPr>
              <a:pPr eaLnBrk="1" hangingPunct="1"/>
              <a:t>24</a:t>
            </a:fld>
            <a:endParaRPr lang="en-GB" altLang="en-US">
              <a:solidFill>
                <a:srgbClr val="000000"/>
              </a:solidFill>
            </a:endParaRPr>
          </a:p>
        </p:txBody>
      </p:sp>
      <p:sp>
        <p:nvSpPr>
          <p:cNvPr id="57347" name="Rectangle 2"/>
          <p:cNvSpPr>
            <a:spLocks noRot="1" noChangeArrowheads="1" noTextEdit="1"/>
          </p:cNvSpPr>
          <p:nvPr>
            <p:ph type="sldImg"/>
          </p:nvPr>
        </p:nvSpPr>
        <p:spPr>
          <a:ln/>
        </p:spPr>
      </p:sp>
      <p:sp>
        <p:nvSpPr>
          <p:cNvPr id="57348"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9267795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C6A58C9-116A-43A1-A234-570FA78A2325}" type="slidenum">
              <a:rPr lang="en-GB" altLang="en-US">
                <a:solidFill>
                  <a:srgbClr val="000000"/>
                </a:solidFill>
              </a:rPr>
              <a:pPr eaLnBrk="1" hangingPunct="1"/>
              <a:t>25</a:t>
            </a:fld>
            <a:endParaRPr lang="en-GB" altLang="en-US">
              <a:solidFill>
                <a:srgbClr val="000000"/>
              </a:solidFill>
            </a:endParaRPr>
          </a:p>
        </p:txBody>
      </p:sp>
      <p:sp>
        <p:nvSpPr>
          <p:cNvPr id="58371" name="Rectangle 2"/>
          <p:cNvSpPr>
            <a:spLocks noRo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35631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C9327E4-D59C-4A80-864C-871CC9D7895E}" type="slidenum">
              <a:rPr lang="en-GB" altLang="en-US">
                <a:solidFill>
                  <a:srgbClr val="000000"/>
                </a:solidFill>
              </a:rPr>
              <a:pPr eaLnBrk="1" hangingPunct="1"/>
              <a:t>26</a:t>
            </a:fld>
            <a:endParaRPr lang="en-GB" altLang="en-US">
              <a:solidFill>
                <a:srgbClr val="000000"/>
              </a:solidFill>
            </a:endParaRPr>
          </a:p>
        </p:txBody>
      </p:sp>
      <p:sp>
        <p:nvSpPr>
          <p:cNvPr id="59395" name="Rectangle 2"/>
          <p:cNvSpPr>
            <a:spLocks noRot="1" noChangeArrowheads="1" noTextEdit="1"/>
          </p:cNvSpPr>
          <p:nvPr>
            <p:ph type="sldImg"/>
          </p:nvPr>
        </p:nvSpPr>
        <p:spPr>
          <a:ln/>
        </p:spPr>
      </p:sp>
      <p:sp>
        <p:nvSpPr>
          <p:cNvPr id="59396"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34408001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63A1D8A-D972-4076-8A8D-3CF6C3A661AD}" type="slidenum">
              <a:rPr lang="en-GB" altLang="en-US">
                <a:solidFill>
                  <a:srgbClr val="000000"/>
                </a:solidFill>
              </a:rPr>
              <a:pPr eaLnBrk="1" hangingPunct="1"/>
              <a:t>27</a:t>
            </a:fld>
            <a:endParaRPr lang="en-GB" altLang="en-US">
              <a:solidFill>
                <a:srgbClr val="000000"/>
              </a:solidFill>
            </a:endParaRPr>
          </a:p>
        </p:txBody>
      </p:sp>
      <p:sp>
        <p:nvSpPr>
          <p:cNvPr id="60419" name="Rectangle 2"/>
          <p:cNvSpPr>
            <a:spLocks noRot="1" noChangeArrowheads="1" noTextEdit="1"/>
          </p:cNvSpPr>
          <p:nvPr>
            <p:ph type="sldImg"/>
          </p:nvPr>
        </p:nvSpPr>
        <p:spPr>
          <a:ln/>
        </p:spPr>
      </p:sp>
      <p:sp>
        <p:nvSpPr>
          <p:cNvPr id="60420"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11725139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8657DE5-89A1-43F9-9DBC-33BF313B77AB}" type="slidenum">
              <a:rPr lang="en-GB" altLang="en-US">
                <a:solidFill>
                  <a:srgbClr val="000000"/>
                </a:solidFill>
              </a:rPr>
              <a:pPr eaLnBrk="1" hangingPunct="1"/>
              <a:t>28</a:t>
            </a:fld>
            <a:endParaRPr lang="en-GB" altLang="en-US">
              <a:solidFill>
                <a:srgbClr val="000000"/>
              </a:solidFill>
            </a:endParaRPr>
          </a:p>
        </p:txBody>
      </p:sp>
      <p:sp>
        <p:nvSpPr>
          <p:cNvPr id="61443" name="Rectangle 2"/>
          <p:cNvSpPr>
            <a:spLocks noRot="1" noChangeArrowheads="1" noTextEdit="1"/>
          </p:cNvSpPr>
          <p:nvPr>
            <p:ph type="sldImg"/>
          </p:nvPr>
        </p:nvSpPr>
        <p:spPr>
          <a:ln/>
        </p:spPr>
      </p:sp>
      <p:sp>
        <p:nvSpPr>
          <p:cNvPr id="61444"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27614132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4F2FF88-5C2C-44D9-9EF6-F42CF60A9DA9}" type="slidenum">
              <a:rPr lang="en-GB" altLang="en-US">
                <a:solidFill>
                  <a:srgbClr val="000000"/>
                </a:solidFill>
              </a:rPr>
              <a:pPr eaLnBrk="1" hangingPunct="1"/>
              <a:t>29</a:t>
            </a:fld>
            <a:endParaRPr lang="en-GB" altLang="en-US">
              <a:solidFill>
                <a:srgbClr val="000000"/>
              </a:solidFill>
            </a:endParaRPr>
          </a:p>
        </p:txBody>
      </p:sp>
      <p:sp>
        <p:nvSpPr>
          <p:cNvPr id="62467" name="Rectangle 2"/>
          <p:cNvSpPr>
            <a:spLocks noRot="1" noChangeArrowheads="1" noTextEdit="1"/>
          </p:cNvSpPr>
          <p:nvPr>
            <p:ph type="sldImg"/>
          </p:nvPr>
        </p:nvSpPr>
        <p:spPr>
          <a:ln/>
        </p:spPr>
      </p:sp>
      <p:sp>
        <p:nvSpPr>
          <p:cNvPr id="62468" name="Rectangle 3"/>
          <p:cNvSpPr>
            <a:spLocks noGrp="1" noChangeArrowheads="1"/>
          </p:cNvSpPr>
          <p:nvPr>
            <p:ph type="body" idx="1"/>
          </p:nvPr>
        </p:nvSpPr>
        <p:spPr>
          <a:noFill/>
        </p:spPr>
        <p:txBody>
          <a:bodyPr/>
          <a:lstStyle/>
          <a:p>
            <a:pPr eaLnBrk="1" hangingPunct="1"/>
            <a:endParaRPr lang="bg-BG" altLang="en-US" smtClean="0">
              <a:latin typeface="Arial" panose="020B0604020202020204" pitchFamily="34" charset="0"/>
            </a:endParaRPr>
          </a:p>
        </p:txBody>
      </p:sp>
    </p:spTree>
    <p:extLst>
      <p:ext uri="{BB962C8B-B14F-4D97-AF65-F5344CB8AC3E}">
        <p14:creationId xmlns:p14="http://schemas.microsoft.com/office/powerpoint/2010/main" val="38938145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73" descr="blue-blur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4" name="Rectangle 2"/>
          <p:cNvSpPr>
            <a:spLocks noGrp="1" noChangeArrowheads="1"/>
          </p:cNvSpPr>
          <p:nvPr>
            <p:ph type="ctrTitle"/>
          </p:nvPr>
        </p:nvSpPr>
        <p:spPr>
          <a:xfrm>
            <a:off x="1981200" y="1377950"/>
            <a:ext cx="5076825" cy="2813050"/>
          </a:xfrm>
        </p:spPr>
        <p:txBody>
          <a:bodyPr/>
          <a:lstStyle>
            <a:lvl1pPr>
              <a:defRPr sz="3600"/>
            </a:lvl1pPr>
          </a:lstStyle>
          <a:p>
            <a:pPr lvl="0"/>
            <a:r>
              <a:rPr lang="en-GB" noProof="0" smtClean="0"/>
              <a:t>Click to edit Master title style</a:t>
            </a:r>
          </a:p>
        </p:txBody>
      </p:sp>
      <p:sp>
        <p:nvSpPr>
          <p:cNvPr id="8195" name="Rectangle 3"/>
          <p:cNvSpPr>
            <a:spLocks noGrp="1" noChangeArrowheads="1"/>
          </p:cNvSpPr>
          <p:nvPr>
            <p:ph type="subTitle" idx="1"/>
          </p:nvPr>
        </p:nvSpPr>
        <p:spPr>
          <a:xfrm>
            <a:off x="1981200" y="4495800"/>
            <a:ext cx="5086350" cy="952500"/>
          </a:xfrm>
        </p:spPr>
        <p:txBody>
          <a:bodyPr/>
          <a:lstStyle>
            <a:lvl1pPr marL="0" indent="0" algn="ctr">
              <a:buFontTx/>
              <a:buNone/>
              <a:defRPr/>
            </a:lvl1pPr>
          </a:lstStyle>
          <a:p>
            <a:pPr lvl="0"/>
            <a:r>
              <a:rPr lang="en-GB" noProof="0" smtClean="0"/>
              <a:t>Click to edit Master subtitle style</a:t>
            </a:r>
          </a:p>
        </p:txBody>
      </p:sp>
      <p:sp>
        <p:nvSpPr>
          <p:cNvPr id="5" name="Rectangle 4"/>
          <p:cNvSpPr>
            <a:spLocks noGrp="1" noChangeArrowheads="1"/>
          </p:cNvSpPr>
          <p:nvPr>
            <p:ph type="dt" sz="half" idx="10"/>
          </p:nvPr>
        </p:nvSpPr>
        <p:spPr/>
        <p:txBody>
          <a:bodyPr/>
          <a:lstStyle>
            <a:lvl1pPr>
              <a:defRPr/>
            </a:lvl1pPr>
          </a:lstStyle>
          <a:p>
            <a:pPr>
              <a:defRPr/>
            </a:pPr>
            <a:endParaRPr lang="en-GB"/>
          </a:p>
        </p:txBody>
      </p:sp>
      <p:sp>
        <p:nvSpPr>
          <p:cNvPr id="6" name="Rectangle 5"/>
          <p:cNvSpPr>
            <a:spLocks noGrp="1" noChangeArrowheads="1"/>
          </p:cNvSpPr>
          <p:nvPr>
            <p:ph type="ftr" sz="quarter" idx="11"/>
          </p:nvPr>
        </p:nvSpPr>
        <p:spPr/>
        <p:txBody>
          <a:bodyPr/>
          <a:lstStyle>
            <a:lvl1pPr>
              <a:defRPr/>
            </a:lvl1pPr>
          </a:lstStyle>
          <a:p>
            <a:pPr>
              <a:defRPr/>
            </a:pPr>
            <a:endParaRPr lang="en-GB"/>
          </a:p>
        </p:txBody>
      </p:sp>
      <p:sp>
        <p:nvSpPr>
          <p:cNvPr id="7" name="Rectangle 6"/>
          <p:cNvSpPr>
            <a:spLocks noGrp="1" noChangeArrowheads="1"/>
          </p:cNvSpPr>
          <p:nvPr>
            <p:ph type="sldNum" sz="quarter" idx="12"/>
          </p:nvPr>
        </p:nvSpPr>
        <p:spPr/>
        <p:txBody>
          <a:bodyPr/>
          <a:lstStyle>
            <a:lvl1pPr>
              <a:defRPr/>
            </a:lvl1pPr>
          </a:lstStyle>
          <a:p>
            <a:fld id="{6D8E0F74-16C8-4E78-8728-0D58836ACA37}" type="slidenum">
              <a:rPr lang="en-GB" altLang="en-US"/>
              <a:pPr/>
              <a:t>‹#›</a:t>
            </a:fld>
            <a:endParaRPr lang="en-GB" altLang="en-US"/>
          </a:p>
        </p:txBody>
      </p:sp>
    </p:spTree>
    <p:extLst>
      <p:ext uri="{BB962C8B-B14F-4D97-AF65-F5344CB8AC3E}">
        <p14:creationId xmlns:p14="http://schemas.microsoft.com/office/powerpoint/2010/main" val="12386711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Rectangle 5"/>
          <p:cNvSpPr>
            <a:spLocks noGrp="1" noChangeArrowheads="1"/>
          </p:cNvSpPr>
          <p:nvPr>
            <p:ph type="ftr" sz="quarter" idx="10"/>
          </p:nvPr>
        </p:nvSpPr>
        <p:spPr>
          <a:ln/>
        </p:spPr>
        <p:txBody>
          <a:bodyPr/>
          <a:lstStyle>
            <a:lvl1pPr>
              <a:defRPr/>
            </a:lvl1pPr>
          </a:lstStyle>
          <a:p>
            <a:pPr>
              <a:defRPr/>
            </a:pPr>
            <a:endParaRPr lang="en-GB"/>
          </a:p>
        </p:txBody>
      </p:sp>
      <p:sp>
        <p:nvSpPr>
          <p:cNvPr id="5" name="Rectangle 6"/>
          <p:cNvSpPr>
            <a:spLocks noGrp="1" noChangeArrowheads="1"/>
          </p:cNvSpPr>
          <p:nvPr>
            <p:ph type="sldNum" sz="quarter" idx="11"/>
          </p:nvPr>
        </p:nvSpPr>
        <p:spPr>
          <a:ln/>
        </p:spPr>
        <p:txBody>
          <a:bodyPr/>
          <a:lstStyle>
            <a:lvl1pPr>
              <a:defRPr/>
            </a:lvl1pPr>
          </a:lstStyle>
          <a:p>
            <a:fld id="{AD59F0B2-325E-4E2F-A548-88E788853F11}" type="slidenum">
              <a:rPr lang="en-GB" altLang="en-US"/>
              <a:pPr/>
              <a:t>‹#›</a:t>
            </a:fld>
            <a:endParaRPr lang="en-GB" altLang="en-US"/>
          </a:p>
        </p:txBody>
      </p:sp>
      <p:sp>
        <p:nvSpPr>
          <p:cNvPr id="6" name="Rectangle 4"/>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3474508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bg-BG"/>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ftr" sz="quarter" idx="10"/>
          </p:nvPr>
        </p:nvSpPr>
        <p:spPr>
          <a:ln/>
        </p:spPr>
        <p:txBody>
          <a:bodyPr/>
          <a:lstStyle>
            <a:lvl1pPr>
              <a:defRPr/>
            </a:lvl1pPr>
          </a:lstStyle>
          <a:p>
            <a:pPr>
              <a:defRPr/>
            </a:pPr>
            <a:endParaRPr lang="en-GB"/>
          </a:p>
        </p:txBody>
      </p:sp>
      <p:sp>
        <p:nvSpPr>
          <p:cNvPr id="5" name="Rectangle 6"/>
          <p:cNvSpPr>
            <a:spLocks noGrp="1" noChangeArrowheads="1"/>
          </p:cNvSpPr>
          <p:nvPr>
            <p:ph type="sldNum" sz="quarter" idx="11"/>
          </p:nvPr>
        </p:nvSpPr>
        <p:spPr>
          <a:ln/>
        </p:spPr>
        <p:txBody>
          <a:bodyPr/>
          <a:lstStyle>
            <a:lvl1pPr>
              <a:defRPr/>
            </a:lvl1pPr>
          </a:lstStyle>
          <a:p>
            <a:fld id="{407E9356-F3E0-458A-9533-96DADEE5EFBA}" type="slidenum">
              <a:rPr lang="en-GB" altLang="en-US"/>
              <a:pPr/>
              <a:t>‹#›</a:t>
            </a:fld>
            <a:endParaRPr lang="en-GB" altLang="en-US"/>
          </a:p>
        </p:txBody>
      </p:sp>
      <p:sp>
        <p:nvSpPr>
          <p:cNvPr id="6" name="Rectangle 4"/>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32124178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
        <p:nvSpPr>
          <p:cNvPr id="3" name="Content Placeholder 2"/>
          <p:cNvSpPr>
            <a:spLocks noGrp="1"/>
          </p:cNvSpPr>
          <p:nvPr>
            <p:ph sz="half" idx="1"/>
          </p:nvPr>
        </p:nvSpPr>
        <p:spPr>
          <a:xfrm>
            <a:off x="457200" y="1533525"/>
            <a:ext cx="4038600" cy="4487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Content Placeholder 3"/>
          <p:cNvSpPr>
            <a:spLocks noGrp="1"/>
          </p:cNvSpPr>
          <p:nvPr>
            <p:ph sz="half" idx="2"/>
          </p:nvPr>
        </p:nvSpPr>
        <p:spPr>
          <a:xfrm>
            <a:off x="4648200" y="1533525"/>
            <a:ext cx="4038600" cy="4487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5" name="Rectangle 5"/>
          <p:cNvSpPr>
            <a:spLocks noGrp="1" noChangeArrowheads="1"/>
          </p:cNvSpPr>
          <p:nvPr>
            <p:ph type="ftr" sz="quarter" idx="10"/>
          </p:nvPr>
        </p:nvSpPr>
        <p:spPr>
          <a:ln/>
        </p:spPr>
        <p:txBody>
          <a:bodyPr/>
          <a:lstStyle>
            <a:lvl1pPr>
              <a:defRPr/>
            </a:lvl1pPr>
          </a:lstStyle>
          <a:p>
            <a:pPr>
              <a:defRPr/>
            </a:pPr>
            <a:endParaRPr lang="en-GB"/>
          </a:p>
        </p:txBody>
      </p:sp>
      <p:sp>
        <p:nvSpPr>
          <p:cNvPr id="6" name="Rectangle 6"/>
          <p:cNvSpPr>
            <a:spLocks noGrp="1" noChangeArrowheads="1"/>
          </p:cNvSpPr>
          <p:nvPr>
            <p:ph type="sldNum" sz="quarter" idx="11"/>
          </p:nvPr>
        </p:nvSpPr>
        <p:spPr>
          <a:ln/>
        </p:spPr>
        <p:txBody>
          <a:bodyPr/>
          <a:lstStyle>
            <a:lvl1pPr>
              <a:defRPr/>
            </a:lvl1pPr>
          </a:lstStyle>
          <a:p>
            <a:fld id="{97A783E6-E063-41BE-A61A-649FFE1F1EA6}" type="slidenum">
              <a:rPr lang="en-GB" altLang="en-US"/>
              <a:pPr/>
              <a:t>‹#›</a:t>
            </a:fld>
            <a:endParaRPr lang="en-GB" altLang="en-US"/>
          </a:p>
        </p:txBody>
      </p:sp>
      <p:sp>
        <p:nvSpPr>
          <p:cNvPr id="7" name="Rectangle 4"/>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3241000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bg-BG"/>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7" name="Rectangle 5"/>
          <p:cNvSpPr>
            <a:spLocks noGrp="1" noChangeArrowheads="1"/>
          </p:cNvSpPr>
          <p:nvPr>
            <p:ph type="ftr" sz="quarter" idx="10"/>
          </p:nvPr>
        </p:nvSpPr>
        <p:spPr>
          <a:ln/>
        </p:spPr>
        <p:txBody>
          <a:bodyPr/>
          <a:lstStyle>
            <a:lvl1pPr>
              <a:defRPr/>
            </a:lvl1pPr>
          </a:lstStyle>
          <a:p>
            <a:pPr>
              <a:defRPr/>
            </a:pPr>
            <a:endParaRPr lang="en-GB"/>
          </a:p>
        </p:txBody>
      </p:sp>
      <p:sp>
        <p:nvSpPr>
          <p:cNvPr id="8" name="Rectangle 6"/>
          <p:cNvSpPr>
            <a:spLocks noGrp="1" noChangeArrowheads="1"/>
          </p:cNvSpPr>
          <p:nvPr>
            <p:ph type="sldNum" sz="quarter" idx="11"/>
          </p:nvPr>
        </p:nvSpPr>
        <p:spPr>
          <a:ln/>
        </p:spPr>
        <p:txBody>
          <a:bodyPr/>
          <a:lstStyle>
            <a:lvl1pPr>
              <a:defRPr/>
            </a:lvl1pPr>
          </a:lstStyle>
          <a:p>
            <a:fld id="{3104129A-6EF9-48FB-9A8A-577EB823DD9E}" type="slidenum">
              <a:rPr lang="en-GB" altLang="en-US"/>
              <a:pPr/>
              <a:t>‹#›</a:t>
            </a:fld>
            <a:endParaRPr lang="en-GB" altLang="en-US"/>
          </a:p>
        </p:txBody>
      </p:sp>
      <p:sp>
        <p:nvSpPr>
          <p:cNvPr id="9" name="Rectangle 4"/>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41479804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
        <p:nvSpPr>
          <p:cNvPr id="3" name="Rectangle 5"/>
          <p:cNvSpPr>
            <a:spLocks noGrp="1" noChangeArrowheads="1"/>
          </p:cNvSpPr>
          <p:nvPr>
            <p:ph type="ftr" sz="quarter" idx="10"/>
          </p:nvPr>
        </p:nvSpPr>
        <p:spPr>
          <a:ln/>
        </p:spPr>
        <p:txBody>
          <a:bodyPr/>
          <a:lstStyle>
            <a:lvl1pPr>
              <a:defRPr/>
            </a:lvl1pPr>
          </a:lstStyle>
          <a:p>
            <a:pPr>
              <a:defRPr/>
            </a:pPr>
            <a:endParaRPr lang="en-GB"/>
          </a:p>
        </p:txBody>
      </p:sp>
      <p:sp>
        <p:nvSpPr>
          <p:cNvPr id="4" name="Rectangle 6"/>
          <p:cNvSpPr>
            <a:spLocks noGrp="1" noChangeArrowheads="1"/>
          </p:cNvSpPr>
          <p:nvPr>
            <p:ph type="sldNum" sz="quarter" idx="11"/>
          </p:nvPr>
        </p:nvSpPr>
        <p:spPr>
          <a:ln/>
        </p:spPr>
        <p:txBody>
          <a:bodyPr/>
          <a:lstStyle>
            <a:lvl1pPr>
              <a:defRPr/>
            </a:lvl1pPr>
          </a:lstStyle>
          <a:p>
            <a:fld id="{3E2293CE-9217-4EF1-9869-EC8669D5BF71}" type="slidenum">
              <a:rPr lang="en-GB" altLang="en-US"/>
              <a:pPr/>
              <a:t>‹#›</a:t>
            </a:fld>
            <a:endParaRPr lang="en-GB" altLang="en-US"/>
          </a:p>
        </p:txBody>
      </p:sp>
      <p:sp>
        <p:nvSpPr>
          <p:cNvPr id="5" name="Rectangle 4"/>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1297956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en-GB"/>
          </a:p>
        </p:txBody>
      </p:sp>
      <p:sp>
        <p:nvSpPr>
          <p:cNvPr id="3" name="Rectangle 6"/>
          <p:cNvSpPr>
            <a:spLocks noGrp="1" noChangeArrowheads="1"/>
          </p:cNvSpPr>
          <p:nvPr>
            <p:ph type="sldNum" sz="quarter" idx="11"/>
          </p:nvPr>
        </p:nvSpPr>
        <p:spPr>
          <a:ln/>
        </p:spPr>
        <p:txBody>
          <a:bodyPr/>
          <a:lstStyle>
            <a:lvl1pPr>
              <a:defRPr/>
            </a:lvl1pPr>
          </a:lstStyle>
          <a:p>
            <a:fld id="{A0E54258-8BED-408D-8EB2-C8B06989289D}" type="slidenum">
              <a:rPr lang="en-GB" altLang="en-US"/>
              <a:pPr/>
              <a:t>‹#›</a:t>
            </a:fld>
            <a:endParaRPr lang="en-GB" altLang="en-US"/>
          </a:p>
        </p:txBody>
      </p:sp>
      <p:sp>
        <p:nvSpPr>
          <p:cNvPr id="4" name="Rectangle 4"/>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3022269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bg-BG"/>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endParaRPr lang="en-GB"/>
          </a:p>
        </p:txBody>
      </p:sp>
      <p:sp>
        <p:nvSpPr>
          <p:cNvPr id="6" name="Rectangle 6"/>
          <p:cNvSpPr>
            <a:spLocks noGrp="1" noChangeArrowheads="1"/>
          </p:cNvSpPr>
          <p:nvPr>
            <p:ph type="sldNum" sz="quarter" idx="11"/>
          </p:nvPr>
        </p:nvSpPr>
        <p:spPr>
          <a:ln/>
        </p:spPr>
        <p:txBody>
          <a:bodyPr/>
          <a:lstStyle>
            <a:lvl1pPr>
              <a:defRPr/>
            </a:lvl1pPr>
          </a:lstStyle>
          <a:p>
            <a:fld id="{0D100098-58C2-4625-AC20-6FB54A37CC73}" type="slidenum">
              <a:rPr lang="en-GB" altLang="en-US"/>
              <a:pPr/>
              <a:t>‹#›</a:t>
            </a:fld>
            <a:endParaRPr lang="en-GB" altLang="en-US"/>
          </a:p>
        </p:txBody>
      </p:sp>
      <p:sp>
        <p:nvSpPr>
          <p:cNvPr id="7" name="Rectangle 4"/>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12894478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bg-BG"/>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bg-BG"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endParaRPr lang="en-GB"/>
          </a:p>
        </p:txBody>
      </p:sp>
      <p:sp>
        <p:nvSpPr>
          <p:cNvPr id="6" name="Rectangle 6"/>
          <p:cNvSpPr>
            <a:spLocks noGrp="1" noChangeArrowheads="1"/>
          </p:cNvSpPr>
          <p:nvPr>
            <p:ph type="sldNum" sz="quarter" idx="11"/>
          </p:nvPr>
        </p:nvSpPr>
        <p:spPr>
          <a:ln/>
        </p:spPr>
        <p:txBody>
          <a:bodyPr/>
          <a:lstStyle>
            <a:lvl1pPr>
              <a:defRPr/>
            </a:lvl1pPr>
          </a:lstStyle>
          <a:p>
            <a:fld id="{CEA8B200-48B6-43F8-9CC0-2B20303F5200}" type="slidenum">
              <a:rPr lang="en-GB" altLang="en-US"/>
              <a:pPr/>
              <a:t>‹#›</a:t>
            </a:fld>
            <a:endParaRPr lang="en-GB" altLang="en-US"/>
          </a:p>
        </p:txBody>
      </p:sp>
      <p:sp>
        <p:nvSpPr>
          <p:cNvPr id="7" name="Rectangle 4"/>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774307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Rectangle 5"/>
          <p:cNvSpPr>
            <a:spLocks noGrp="1" noChangeArrowheads="1"/>
          </p:cNvSpPr>
          <p:nvPr>
            <p:ph type="ftr" sz="quarter" idx="10"/>
          </p:nvPr>
        </p:nvSpPr>
        <p:spPr>
          <a:ln/>
        </p:spPr>
        <p:txBody>
          <a:bodyPr/>
          <a:lstStyle>
            <a:lvl1pPr>
              <a:defRPr/>
            </a:lvl1pPr>
          </a:lstStyle>
          <a:p>
            <a:pPr>
              <a:defRPr/>
            </a:pPr>
            <a:endParaRPr lang="en-GB"/>
          </a:p>
        </p:txBody>
      </p:sp>
      <p:sp>
        <p:nvSpPr>
          <p:cNvPr id="5" name="Rectangle 6"/>
          <p:cNvSpPr>
            <a:spLocks noGrp="1" noChangeArrowheads="1"/>
          </p:cNvSpPr>
          <p:nvPr>
            <p:ph type="sldNum" sz="quarter" idx="11"/>
          </p:nvPr>
        </p:nvSpPr>
        <p:spPr>
          <a:ln/>
        </p:spPr>
        <p:txBody>
          <a:bodyPr/>
          <a:lstStyle>
            <a:lvl1pPr>
              <a:defRPr/>
            </a:lvl1pPr>
          </a:lstStyle>
          <a:p>
            <a:fld id="{B95319C9-3EA1-4E3D-B7C0-DC31CAA83300}" type="slidenum">
              <a:rPr lang="en-GB" altLang="en-US"/>
              <a:pPr/>
              <a:t>‹#›</a:t>
            </a:fld>
            <a:endParaRPr lang="en-GB" altLang="en-US"/>
          </a:p>
        </p:txBody>
      </p:sp>
      <p:sp>
        <p:nvSpPr>
          <p:cNvPr id="6" name="Rectangle 4"/>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2824348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31763"/>
            <a:ext cx="2057400" cy="5889625"/>
          </a:xfrm>
        </p:spPr>
        <p:txBody>
          <a:bodyPr vert="eaVert"/>
          <a:lstStyle/>
          <a:p>
            <a:r>
              <a:rPr lang="en-US" smtClean="0"/>
              <a:t>Click to edit Master title style</a:t>
            </a:r>
            <a:endParaRPr lang="bg-BG"/>
          </a:p>
        </p:txBody>
      </p:sp>
      <p:sp>
        <p:nvSpPr>
          <p:cNvPr id="3" name="Vertical Text Placeholder 2"/>
          <p:cNvSpPr>
            <a:spLocks noGrp="1"/>
          </p:cNvSpPr>
          <p:nvPr>
            <p:ph type="body" orient="vert" idx="1"/>
          </p:nvPr>
        </p:nvSpPr>
        <p:spPr>
          <a:xfrm>
            <a:off x="457200" y="131763"/>
            <a:ext cx="6019800" cy="58896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Rectangle 5"/>
          <p:cNvSpPr>
            <a:spLocks noGrp="1" noChangeArrowheads="1"/>
          </p:cNvSpPr>
          <p:nvPr>
            <p:ph type="ftr" sz="quarter" idx="10"/>
          </p:nvPr>
        </p:nvSpPr>
        <p:spPr>
          <a:ln/>
        </p:spPr>
        <p:txBody>
          <a:bodyPr/>
          <a:lstStyle>
            <a:lvl1pPr>
              <a:defRPr/>
            </a:lvl1pPr>
          </a:lstStyle>
          <a:p>
            <a:pPr>
              <a:defRPr/>
            </a:pPr>
            <a:endParaRPr lang="en-GB"/>
          </a:p>
        </p:txBody>
      </p:sp>
      <p:sp>
        <p:nvSpPr>
          <p:cNvPr id="5" name="Rectangle 6"/>
          <p:cNvSpPr>
            <a:spLocks noGrp="1" noChangeArrowheads="1"/>
          </p:cNvSpPr>
          <p:nvPr>
            <p:ph type="sldNum" sz="quarter" idx="11"/>
          </p:nvPr>
        </p:nvSpPr>
        <p:spPr>
          <a:ln/>
        </p:spPr>
        <p:txBody>
          <a:bodyPr/>
          <a:lstStyle>
            <a:lvl1pPr>
              <a:defRPr/>
            </a:lvl1pPr>
          </a:lstStyle>
          <a:p>
            <a:fld id="{C4BFC29E-073B-4D67-88C7-C6FF222AB8C4}" type="slidenum">
              <a:rPr lang="en-GB" altLang="en-US"/>
              <a:pPr/>
              <a:t>‹#›</a:t>
            </a:fld>
            <a:endParaRPr lang="en-GB" altLang="en-US"/>
          </a:p>
        </p:txBody>
      </p:sp>
      <p:sp>
        <p:nvSpPr>
          <p:cNvPr id="6" name="Rectangle 4"/>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4009619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131763"/>
            <a:ext cx="8229600" cy="1238250"/>
          </a:xfrm>
        </p:spPr>
        <p:txBody>
          <a:bodyPr/>
          <a:lstStyle/>
          <a:p>
            <a:r>
              <a:rPr lang="en-US" smtClean="0"/>
              <a:t>Click to edit Master title style</a:t>
            </a:r>
            <a:endParaRPr lang="bg-BG"/>
          </a:p>
        </p:txBody>
      </p:sp>
      <p:sp>
        <p:nvSpPr>
          <p:cNvPr id="3" name="Chart Placeholder 2"/>
          <p:cNvSpPr>
            <a:spLocks noGrp="1"/>
          </p:cNvSpPr>
          <p:nvPr>
            <p:ph type="chart" idx="1"/>
          </p:nvPr>
        </p:nvSpPr>
        <p:spPr>
          <a:xfrm>
            <a:off x="457200" y="1533525"/>
            <a:ext cx="8229600" cy="4487863"/>
          </a:xfrm>
        </p:spPr>
        <p:txBody>
          <a:bodyPr/>
          <a:lstStyle/>
          <a:p>
            <a:pPr lvl="0"/>
            <a:endParaRPr lang="bg-BG" noProof="0" dirty="0" smtClean="0"/>
          </a:p>
        </p:txBody>
      </p:sp>
      <p:sp>
        <p:nvSpPr>
          <p:cNvPr id="4" name="Rectangle 5"/>
          <p:cNvSpPr>
            <a:spLocks noGrp="1" noChangeArrowheads="1"/>
          </p:cNvSpPr>
          <p:nvPr>
            <p:ph type="ftr" sz="quarter" idx="10"/>
          </p:nvPr>
        </p:nvSpPr>
        <p:spPr>
          <a:ln/>
        </p:spPr>
        <p:txBody>
          <a:bodyPr/>
          <a:lstStyle>
            <a:lvl1pPr>
              <a:defRPr/>
            </a:lvl1pPr>
          </a:lstStyle>
          <a:p>
            <a:pPr>
              <a:defRPr/>
            </a:pPr>
            <a:endParaRPr lang="en-GB"/>
          </a:p>
        </p:txBody>
      </p:sp>
      <p:sp>
        <p:nvSpPr>
          <p:cNvPr id="5" name="Rectangle 6"/>
          <p:cNvSpPr>
            <a:spLocks noGrp="1" noChangeArrowheads="1"/>
          </p:cNvSpPr>
          <p:nvPr>
            <p:ph type="sldNum" sz="quarter" idx="11"/>
          </p:nvPr>
        </p:nvSpPr>
        <p:spPr>
          <a:ln/>
        </p:spPr>
        <p:txBody>
          <a:bodyPr/>
          <a:lstStyle>
            <a:lvl1pPr>
              <a:defRPr/>
            </a:lvl1pPr>
          </a:lstStyle>
          <a:p>
            <a:fld id="{67AADD3B-2361-4F69-B533-C095E79CD67D}" type="slidenum">
              <a:rPr lang="en-GB" altLang="en-US"/>
              <a:pPr/>
              <a:t>‹#›</a:t>
            </a:fld>
            <a:endParaRPr lang="en-GB" altLang="en-US"/>
          </a:p>
        </p:txBody>
      </p:sp>
      <p:sp>
        <p:nvSpPr>
          <p:cNvPr id="6" name="Rectangle 4"/>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30462561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31763"/>
            <a:ext cx="8229600" cy="1238250"/>
          </a:xfrm>
        </p:spPr>
        <p:txBody>
          <a:bodyPr/>
          <a:lstStyle/>
          <a:p>
            <a:r>
              <a:rPr lang="en-US" smtClean="0"/>
              <a:t>Click to edit Master title style</a:t>
            </a:r>
            <a:endParaRPr lang="bg-BG"/>
          </a:p>
        </p:txBody>
      </p:sp>
      <p:sp>
        <p:nvSpPr>
          <p:cNvPr id="3" name="Text Placeholder 2"/>
          <p:cNvSpPr>
            <a:spLocks noGrp="1"/>
          </p:cNvSpPr>
          <p:nvPr>
            <p:ph type="body" sz="half" idx="1"/>
          </p:nvPr>
        </p:nvSpPr>
        <p:spPr>
          <a:xfrm>
            <a:off x="457200" y="1533525"/>
            <a:ext cx="4038600" cy="44878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Content Placeholder 3"/>
          <p:cNvSpPr>
            <a:spLocks noGrp="1"/>
          </p:cNvSpPr>
          <p:nvPr>
            <p:ph sz="half" idx="2"/>
          </p:nvPr>
        </p:nvSpPr>
        <p:spPr>
          <a:xfrm>
            <a:off x="4648200" y="1533525"/>
            <a:ext cx="4038600" cy="44878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5" name="Rectangle 5"/>
          <p:cNvSpPr>
            <a:spLocks noGrp="1" noChangeArrowheads="1"/>
          </p:cNvSpPr>
          <p:nvPr>
            <p:ph type="ftr" sz="quarter" idx="10"/>
          </p:nvPr>
        </p:nvSpPr>
        <p:spPr>
          <a:ln/>
        </p:spPr>
        <p:txBody>
          <a:bodyPr/>
          <a:lstStyle>
            <a:lvl1pPr>
              <a:defRPr/>
            </a:lvl1pPr>
          </a:lstStyle>
          <a:p>
            <a:pPr>
              <a:defRPr/>
            </a:pPr>
            <a:endParaRPr lang="en-GB"/>
          </a:p>
        </p:txBody>
      </p:sp>
      <p:sp>
        <p:nvSpPr>
          <p:cNvPr id="6" name="Rectangle 6"/>
          <p:cNvSpPr>
            <a:spLocks noGrp="1" noChangeArrowheads="1"/>
          </p:cNvSpPr>
          <p:nvPr>
            <p:ph type="sldNum" sz="quarter" idx="11"/>
          </p:nvPr>
        </p:nvSpPr>
        <p:spPr>
          <a:ln/>
        </p:spPr>
        <p:txBody>
          <a:bodyPr/>
          <a:lstStyle>
            <a:lvl1pPr>
              <a:defRPr/>
            </a:lvl1pPr>
          </a:lstStyle>
          <a:p>
            <a:fld id="{7CA227DB-E6FE-4F50-AC24-232E69DCD9AA}" type="slidenum">
              <a:rPr lang="en-GB" altLang="en-US"/>
              <a:pPr/>
              <a:t>‹#›</a:t>
            </a:fld>
            <a:endParaRPr lang="en-GB" altLang="en-US"/>
          </a:p>
        </p:txBody>
      </p:sp>
      <p:sp>
        <p:nvSpPr>
          <p:cNvPr id="7" name="Rectangle 4"/>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1667300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00" descr="blue-blur2"/>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Freeform 148"/>
          <p:cNvSpPr>
            <a:spLocks/>
          </p:cNvSpPr>
          <p:nvPr userDrawn="1"/>
        </p:nvSpPr>
        <p:spPr bwMode="auto">
          <a:xfrm>
            <a:off x="3797300" y="5251450"/>
            <a:ext cx="317500" cy="0"/>
          </a:xfrm>
          <a:custGeom>
            <a:avLst/>
            <a:gdLst>
              <a:gd name="T0" fmla="*/ 0 w 234"/>
              <a:gd name="T1" fmla="*/ 2147483647 w 234"/>
              <a:gd name="T2" fmla="*/ 0 w 234"/>
              <a:gd name="T3" fmla="*/ 0 60000 65536"/>
              <a:gd name="T4" fmla="*/ 0 60000 65536"/>
              <a:gd name="T5" fmla="*/ 0 60000 65536"/>
            </a:gdLst>
            <a:ahLst/>
            <a:cxnLst>
              <a:cxn ang="T3">
                <a:pos x="T0" y="0"/>
              </a:cxn>
              <a:cxn ang="T4">
                <a:pos x="T1" y="0"/>
              </a:cxn>
              <a:cxn ang="T5">
                <a:pos x="T2" y="0"/>
              </a:cxn>
            </a:cxnLst>
            <a:rect l="0" t="0" r="r" b="b"/>
            <a:pathLst>
              <a:path w="234">
                <a:moveTo>
                  <a:pt x="0" y="0"/>
                </a:moveTo>
                <a:lnTo>
                  <a:pt x="234" y="0"/>
                </a:lnTo>
                <a:lnTo>
                  <a:pt x="0" y="0"/>
                </a:lnTo>
                <a:close/>
              </a:path>
            </a:pathLst>
          </a:custGeom>
          <a:solidFill>
            <a:srgbClr val="FEDE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8" name="Line 149"/>
          <p:cNvSpPr>
            <a:spLocks noChangeShapeType="1"/>
          </p:cNvSpPr>
          <p:nvPr userDrawn="1"/>
        </p:nvSpPr>
        <p:spPr bwMode="auto">
          <a:xfrm>
            <a:off x="3797300" y="5251450"/>
            <a:ext cx="31750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p>
        </p:txBody>
      </p:sp>
      <p:sp>
        <p:nvSpPr>
          <p:cNvPr id="1029" name="Freeform 151"/>
          <p:cNvSpPr>
            <a:spLocks/>
          </p:cNvSpPr>
          <p:nvPr userDrawn="1"/>
        </p:nvSpPr>
        <p:spPr bwMode="auto">
          <a:xfrm>
            <a:off x="4114800" y="5251450"/>
            <a:ext cx="288925" cy="0"/>
          </a:xfrm>
          <a:custGeom>
            <a:avLst/>
            <a:gdLst>
              <a:gd name="T0" fmla="*/ 0 w 212"/>
              <a:gd name="T1" fmla="*/ 2147483647 w 212"/>
              <a:gd name="T2" fmla="*/ 0 w 212"/>
              <a:gd name="T3" fmla="*/ 0 60000 65536"/>
              <a:gd name="T4" fmla="*/ 0 60000 65536"/>
              <a:gd name="T5" fmla="*/ 0 60000 65536"/>
            </a:gdLst>
            <a:ahLst/>
            <a:cxnLst>
              <a:cxn ang="T3">
                <a:pos x="T0" y="0"/>
              </a:cxn>
              <a:cxn ang="T4">
                <a:pos x="T1" y="0"/>
              </a:cxn>
              <a:cxn ang="T5">
                <a:pos x="T2" y="0"/>
              </a:cxn>
            </a:cxnLst>
            <a:rect l="0" t="0" r="r" b="b"/>
            <a:pathLst>
              <a:path w="212">
                <a:moveTo>
                  <a:pt x="0" y="0"/>
                </a:moveTo>
                <a:lnTo>
                  <a:pt x="212" y="0"/>
                </a:ln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0" name="Line 152"/>
          <p:cNvSpPr>
            <a:spLocks noChangeShapeType="1"/>
          </p:cNvSpPr>
          <p:nvPr userDrawn="1"/>
        </p:nvSpPr>
        <p:spPr bwMode="auto">
          <a:xfrm>
            <a:off x="4114800" y="5251450"/>
            <a:ext cx="28892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p>
        </p:txBody>
      </p:sp>
      <p:sp>
        <p:nvSpPr>
          <p:cNvPr id="1031" name="Freeform 154"/>
          <p:cNvSpPr>
            <a:spLocks/>
          </p:cNvSpPr>
          <p:nvPr userDrawn="1"/>
        </p:nvSpPr>
        <p:spPr bwMode="auto">
          <a:xfrm>
            <a:off x="4683125" y="5251450"/>
            <a:ext cx="290513" cy="0"/>
          </a:xfrm>
          <a:custGeom>
            <a:avLst/>
            <a:gdLst>
              <a:gd name="T0" fmla="*/ 0 w 214"/>
              <a:gd name="T1" fmla="*/ 2147483647 w 214"/>
              <a:gd name="T2" fmla="*/ 0 w 214"/>
              <a:gd name="T3" fmla="*/ 0 60000 65536"/>
              <a:gd name="T4" fmla="*/ 0 60000 65536"/>
              <a:gd name="T5" fmla="*/ 0 60000 65536"/>
            </a:gdLst>
            <a:ahLst/>
            <a:cxnLst>
              <a:cxn ang="T3">
                <a:pos x="T0" y="0"/>
              </a:cxn>
              <a:cxn ang="T4">
                <a:pos x="T1" y="0"/>
              </a:cxn>
              <a:cxn ang="T5">
                <a:pos x="T2" y="0"/>
              </a:cxn>
            </a:cxnLst>
            <a:rect l="0" t="0" r="r" b="b"/>
            <a:pathLst>
              <a:path w="214">
                <a:moveTo>
                  <a:pt x="0" y="0"/>
                </a:moveTo>
                <a:lnTo>
                  <a:pt x="214" y="0"/>
                </a:ln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2" name="Line 155"/>
          <p:cNvSpPr>
            <a:spLocks noChangeShapeType="1"/>
          </p:cNvSpPr>
          <p:nvPr userDrawn="1"/>
        </p:nvSpPr>
        <p:spPr bwMode="auto">
          <a:xfrm>
            <a:off x="4683125" y="5251450"/>
            <a:ext cx="290513"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p>
        </p:txBody>
      </p:sp>
      <p:sp>
        <p:nvSpPr>
          <p:cNvPr id="1033" name="Freeform 157"/>
          <p:cNvSpPr>
            <a:spLocks/>
          </p:cNvSpPr>
          <p:nvPr userDrawn="1"/>
        </p:nvSpPr>
        <p:spPr bwMode="auto">
          <a:xfrm>
            <a:off x="4403725" y="5251450"/>
            <a:ext cx="279400" cy="0"/>
          </a:xfrm>
          <a:custGeom>
            <a:avLst/>
            <a:gdLst>
              <a:gd name="T0" fmla="*/ 0 w 206"/>
              <a:gd name="T1" fmla="*/ 2147483647 w 206"/>
              <a:gd name="T2" fmla="*/ 0 w 206"/>
              <a:gd name="T3" fmla="*/ 0 60000 65536"/>
              <a:gd name="T4" fmla="*/ 0 60000 65536"/>
              <a:gd name="T5" fmla="*/ 0 60000 65536"/>
            </a:gdLst>
            <a:ahLst/>
            <a:cxnLst>
              <a:cxn ang="T3">
                <a:pos x="T0" y="0"/>
              </a:cxn>
              <a:cxn ang="T4">
                <a:pos x="T1" y="0"/>
              </a:cxn>
              <a:cxn ang="T5">
                <a:pos x="T2" y="0"/>
              </a:cxn>
            </a:cxnLst>
            <a:rect l="0" t="0" r="r" b="b"/>
            <a:pathLst>
              <a:path w="206">
                <a:moveTo>
                  <a:pt x="0" y="0"/>
                </a:moveTo>
                <a:lnTo>
                  <a:pt x="206" y="0"/>
                </a:lnTo>
                <a:lnTo>
                  <a:pt x="0" y="0"/>
                </a:lnTo>
                <a:close/>
              </a:path>
            </a:pathLst>
          </a:custGeom>
          <a:solidFill>
            <a:srgbClr val="FEDE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4" name="Line 158"/>
          <p:cNvSpPr>
            <a:spLocks noChangeShapeType="1"/>
          </p:cNvSpPr>
          <p:nvPr userDrawn="1"/>
        </p:nvSpPr>
        <p:spPr bwMode="auto">
          <a:xfrm>
            <a:off x="4403725" y="5251450"/>
            <a:ext cx="27940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p>
        </p:txBody>
      </p:sp>
      <p:sp>
        <p:nvSpPr>
          <p:cNvPr id="1035" name="Freeform 160"/>
          <p:cNvSpPr>
            <a:spLocks/>
          </p:cNvSpPr>
          <p:nvPr userDrawn="1"/>
        </p:nvSpPr>
        <p:spPr bwMode="auto">
          <a:xfrm>
            <a:off x="3422650" y="5251450"/>
            <a:ext cx="374650" cy="0"/>
          </a:xfrm>
          <a:custGeom>
            <a:avLst/>
            <a:gdLst>
              <a:gd name="T0" fmla="*/ 0 w 276"/>
              <a:gd name="T1" fmla="*/ 2147483647 w 276"/>
              <a:gd name="T2" fmla="*/ 0 w 276"/>
              <a:gd name="T3" fmla="*/ 0 60000 65536"/>
              <a:gd name="T4" fmla="*/ 0 60000 65536"/>
              <a:gd name="T5" fmla="*/ 0 60000 65536"/>
            </a:gdLst>
            <a:ahLst/>
            <a:cxnLst>
              <a:cxn ang="T3">
                <a:pos x="T0" y="0"/>
              </a:cxn>
              <a:cxn ang="T4">
                <a:pos x="T1" y="0"/>
              </a:cxn>
              <a:cxn ang="T5">
                <a:pos x="T2" y="0"/>
              </a:cxn>
            </a:cxnLst>
            <a:rect l="0" t="0" r="r" b="b"/>
            <a:pathLst>
              <a:path w="276">
                <a:moveTo>
                  <a:pt x="0" y="0"/>
                </a:moveTo>
                <a:lnTo>
                  <a:pt x="276" y="0"/>
                </a:ln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6" name="Line 161"/>
          <p:cNvSpPr>
            <a:spLocks noChangeShapeType="1"/>
          </p:cNvSpPr>
          <p:nvPr userDrawn="1"/>
        </p:nvSpPr>
        <p:spPr bwMode="auto">
          <a:xfrm>
            <a:off x="3422650" y="5251450"/>
            <a:ext cx="374650"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11113">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1037" name="Freeform 164"/>
          <p:cNvSpPr>
            <a:spLocks/>
          </p:cNvSpPr>
          <p:nvPr userDrawn="1"/>
        </p:nvSpPr>
        <p:spPr bwMode="auto">
          <a:xfrm>
            <a:off x="0" y="5251450"/>
            <a:ext cx="1106488" cy="0"/>
          </a:xfrm>
          <a:custGeom>
            <a:avLst/>
            <a:gdLst>
              <a:gd name="T0" fmla="*/ 0 w 814"/>
              <a:gd name="T1" fmla="*/ 2147483647 w 814"/>
              <a:gd name="T2" fmla="*/ 0 w 814"/>
              <a:gd name="T3" fmla="*/ 0 60000 65536"/>
              <a:gd name="T4" fmla="*/ 0 60000 65536"/>
              <a:gd name="T5" fmla="*/ 0 60000 65536"/>
            </a:gdLst>
            <a:ahLst/>
            <a:cxnLst>
              <a:cxn ang="T3">
                <a:pos x="T0" y="0"/>
              </a:cxn>
              <a:cxn ang="T4">
                <a:pos x="T1" y="0"/>
              </a:cxn>
              <a:cxn ang="T5">
                <a:pos x="T2" y="0"/>
              </a:cxn>
            </a:cxnLst>
            <a:rect l="0" t="0" r="r" b="b"/>
            <a:pathLst>
              <a:path w="814">
                <a:moveTo>
                  <a:pt x="0" y="0"/>
                </a:moveTo>
                <a:lnTo>
                  <a:pt x="814" y="0"/>
                </a:ln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8" name="Line 165"/>
          <p:cNvSpPr>
            <a:spLocks noChangeShapeType="1"/>
          </p:cNvSpPr>
          <p:nvPr userDrawn="1"/>
        </p:nvSpPr>
        <p:spPr bwMode="auto">
          <a:xfrm>
            <a:off x="0" y="5251450"/>
            <a:ext cx="1106488"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p>
        </p:txBody>
      </p:sp>
      <p:sp>
        <p:nvSpPr>
          <p:cNvPr id="1039" name="Freeform 166"/>
          <p:cNvSpPr>
            <a:spLocks/>
          </p:cNvSpPr>
          <p:nvPr userDrawn="1"/>
        </p:nvSpPr>
        <p:spPr bwMode="auto">
          <a:xfrm>
            <a:off x="4973638" y="5251450"/>
            <a:ext cx="319087" cy="0"/>
          </a:xfrm>
          <a:custGeom>
            <a:avLst/>
            <a:gdLst>
              <a:gd name="T0" fmla="*/ 0 w 234"/>
              <a:gd name="T1" fmla="*/ 2147483647 w 234"/>
              <a:gd name="T2" fmla="*/ 0 w 234"/>
              <a:gd name="T3" fmla="*/ 0 60000 65536"/>
              <a:gd name="T4" fmla="*/ 0 60000 65536"/>
              <a:gd name="T5" fmla="*/ 0 60000 65536"/>
            </a:gdLst>
            <a:ahLst/>
            <a:cxnLst>
              <a:cxn ang="T3">
                <a:pos x="T0" y="0"/>
              </a:cxn>
              <a:cxn ang="T4">
                <a:pos x="T1" y="0"/>
              </a:cxn>
              <a:cxn ang="T5">
                <a:pos x="T2" y="0"/>
              </a:cxn>
            </a:cxnLst>
            <a:rect l="0" t="0" r="r" b="b"/>
            <a:pathLst>
              <a:path w="234">
                <a:moveTo>
                  <a:pt x="0" y="0"/>
                </a:moveTo>
                <a:lnTo>
                  <a:pt x="234" y="0"/>
                </a:lnTo>
                <a:lnTo>
                  <a:pt x="0" y="0"/>
                </a:lnTo>
                <a:close/>
              </a:path>
            </a:pathLst>
          </a:custGeom>
          <a:solidFill>
            <a:srgbClr val="FEDE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0" name="Line 167"/>
          <p:cNvSpPr>
            <a:spLocks noChangeShapeType="1"/>
          </p:cNvSpPr>
          <p:nvPr userDrawn="1"/>
        </p:nvSpPr>
        <p:spPr bwMode="auto">
          <a:xfrm>
            <a:off x="4973638" y="5251450"/>
            <a:ext cx="319087"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p>
        </p:txBody>
      </p:sp>
      <p:sp>
        <p:nvSpPr>
          <p:cNvPr id="1041" name="Freeform 170"/>
          <p:cNvSpPr>
            <a:spLocks/>
          </p:cNvSpPr>
          <p:nvPr userDrawn="1"/>
        </p:nvSpPr>
        <p:spPr bwMode="auto">
          <a:xfrm>
            <a:off x="2941638" y="5251450"/>
            <a:ext cx="481012" cy="0"/>
          </a:xfrm>
          <a:custGeom>
            <a:avLst/>
            <a:gdLst>
              <a:gd name="T0" fmla="*/ 0 w 354"/>
              <a:gd name="T1" fmla="*/ 2147483647 w 354"/>
              <a:gd name="T2" fmla="*/ 0 w 354"/>
              <a:gd name="T3" fmla="*/ 0 60000 65536"/>
              <a:gd name="T4" fmla="*/ 0 60000 65536"/>
              <a:gd name="T5" fmla="*/ 0 60000 65536"/>
            </a:gdLst>
            <a:ahLst/>
            <a:cxnLst>
              <a:cxn ang="T3">
                <a:pos x="T0" y="0"/>
              </a:cxn>
              <a:cxn ang="T4">
                <a:pos x="T1" y="0"/>
              </a:cxn>
              <a:cxn ang="T5">
                <a:pos x="T2" y="0"/>
              </a:cxn>
            </a:cxnLst>
            <a:rect l="0" t="0" r="r" b="b"/>
            <a:pathLst>
              <a:path w="354">
                <a:moveTo>
                  <a:pt x="0" y="0"/>
                </a:moveTo>
                <a:lnTo>
                  <a:pt x="354" y="0"/>
                </a:lnTo>
                <a:lnTo>
                  <a:pt x="0" y="0"/>
                </a:lnTo>
                <a:close/>
              </a:path>
            </a:pathLst>
          </a:custGeom>
          <a:solidFill>
            <a:srgbClr val="FEDE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2" name="Line 171"/>
          <p:cNvSpPr>
            <a:spLocks noChangeShapeType="1"/>
          </p:cNvSpPr>
          <p:nvPr userDrawn="1"/>
        </p:nvSpPr>
        <p:spPr bwMode="auto">
          <a:xfrm>
            <a:off x="2941638" y="5251450"/>
            <a:ext cx="48101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p>
        </p:txBody>
      </p:sp>
      <p:sp>
        <p:nvSpPr>
          <p:cNvPr id="1043" name="Freeform 172"/>
          <p:cNvSpPr>
            <a:spLocks/>
          </p:cNvSpPr>
          <p:nvPr userDrawn="1"/>
        </p:nvSpPr>
        <p:spPr bwMode="auto">
          <a:xfrm>
            <a:off x="2252663" y="5251450"/>
            <a:ext cx="688975" cy="0"/>
          </a:xfrm>
          <a:custGeom>
            <a:avLst/>
            <a:gdLst>
              <a:gd name="T0" fmla="*/ 0 w 506"/>
              <a:gd name="T1" fmla="*/ 2147483647 w 506"/>
              <a:gd name="T2" fmla="*/ 0 w 506"/>
              <a:gd name="T3" fmla="*/ 0 60000 65536"/>
              <a:gd name="T4" fmla="*/ 0 60000 65536"/>
              <a:gd name="T5" fmla="*/ 0 60000 65536"/>
            </a:gdLst>
            <a:ahLst/>
            <a:cxnLst>
              <a:cxn ang="T3">
                <a:pos x="T0" y="0"/>
              </a:cxn>
              <a:cxn ang="T4">
                <a:pos x="T1" y="0"/>
              </a:cxn>
              <a:cxn ang="T5">
                <a:pos x="T2" y="0"/>
              </a:cxn>
            </a:cxnLst>
            <a:rect l="0" t="0" r="r" b="b"/>
            <a:pathLst>
              <a:path w="506">
                <a:moveTo>
                  <a:pt x="0" y="0"/>
                </a:moveTo>
                <a:lnTo>
                  <a:pt x="506" y="0"/>
                </a:ln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4" name="Line 173"/>
          <p:cNvSpPr>
            <a:spLocks noChangeShapeType="1"/>
          </p:cNvSpPr>
          <p:nvPr userDrawn="1"/>
        </p:nvSpPr>
        <p:spPr bwMode="auto">
          <a:xfrm>
            <a:off x="2252663" y="5251450"/>
            <a:ext cx="68897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p>
        </p:txBody>
      </p:sp>
      <p:sp>
        <p:nvSpPr>
          <p:cNvPr id="1045" name="Freeform 175"/>
          <p:cNvSpPr>
            <a:spLocks/>
          </p:cNvSpPr>
          <p:nvPr userDrawn="1"/>
        </p:nvSpPr>
        <p:spPr bwMode="auto">
          <a:xfrm>
            <a:off x="1106488" y="5251450"/>
            <a:ext cx="1146175" cy="0"/>
          </a:xfrm>
          <a:custGeom>
            <a:avLst/>
            <a:gdLst>
              <a:gd name="T0" fmla="*/ 0 w 844"/>
              <a:gd name="T1" fmla="*/ 2147483647 w 844"/>
              <a:gd name="T2" fmla="*/ 0 w 844"/>
              <a:gd name="T3" fmla="*/ 0 60000 65536"/>
              <a:gd name="T4" fmla="*/ 0 60000 65536"/>
              <a:gd name="T5" fmla="*/ 0 60000 65536"/>
            </a:gdLst>
            <a:ahLst/>
            <a:cxnLst>
              <a:cxn ang="T3">
                <a:pos x="T0" y="0"/>
              </a:cxn>
              <a:cxn ang="T4">
                <a:pos x="T1" y="0"/>
              </a:cxn>
              <a:cxn ang="T5">
                <a:pos x="T2" y="0"/>
              </a:cxn>
            </a:cxnLst>
            <a:rect l="0" t="0" r="r" b="b"/>
            <a:pathLst>
              <a:path w="844">
                <a:moveTo>
                  <a:pt x="0" y="0"/>
                </a:moveTo>
                <a:lnTo>
                  <a:pt x="844" y="0"/>
                </a:lnTo>
                <a:lnTo>
                  <a:pt x="0" y="0"/>
                </a:lnTo>
                <a:close/>
              </a:path>
            </a:pathLst>
          </a:custGeom>
          <a:solidFill>
            <a:srgbClr val="FEDE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6" name="Line 176"/>
          <p:cNvSpPr>
            <a:spLocks noChangeShapeType="1"/>
          </p:cNvSpPr>
          <p:nvPr userDrawn="1"/>
        </p:nvSpPr>
        <p:spPr bwMode="auto">
          <a:xfrm>
            <a:off x="1106488" y="5251450"/>
            <a:ext cx="114617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p>
        </p:txBody>
      </p:sp>
      <p:sp>
        <p:nvSpPr>
          <p:cNvPr id="1047" name="Freeform 179"/>
          <p:cNvSpPr>
            <a:spLocks/>
          </p:cNvSpPr>
          <p:nvPr userDrawn="1"/>
        </p:nvSpPr>
        <p:spPr bwMode="auto">
          <a:xfrm>
            <a:off x="5292725" y="5251450"/>
            <a:ext cx="374650" cy="0"/>
          </a:xfrm>
          <a:custGeom>
            <a:avLst/>
            <a:gdLst>
              <a:gd name="T0" fmla="*/ 0 w 276"/>
              <a:gd name="T1" fmla="*/ 2147483647 w 276"/>
              <a:gd name="T2" fmla="*/ 0 w 276"/>
              <a:gd name="T3" fmla="*/ 0 60000 65536"/>
              <a:gd name="T4" fmla="*/ 0 60000 65536"/>
              <a:gd name="T5" fmla="*/ 0 60000 65536"/>
            </a:gdLst>
            <a:ahLst/>
            <a:cxnLst>
              <a:cxn ang="T3">
                <a:pos x="T0" y="0"/>
              </a:cxn>
              <a:cxn ang="T4">
                <a:pos x="T1" y="0"/>
              </a:cxn>
              <a:cxn ang="T5">
                <a:pos x="T2" y="0"/>
              </a:cxn>
            </a:cxnLst>
            <a:rect l="0" t="0" r="r" b="b"/>
            <a:pathLst>
              <a:path w="276">
                <a:moveTo>
                  <a:pt x="0" y="0"/>
                </a:moveTo>
                <a:lnTo>
                  <a:pt x="276" y="0"/>
                </a:ln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8" name="Line 180"/>
          <p:cNvSpPr>
            <a:spLocks noChangeShapeType="1"/>
          </p:cNvSpPr>
          <p:nvPr userDrawn="1"/>
        </p:nvSpPr>
        <p:spPr bwMode="auto">
          <a:xfrm>
            <a:off x="5292725" y="5251450"/>
            <a:ext cx="37465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p>
        </p:txBody>
      </p:sp>
      <p:sp>
        <p:nvSpPr>
          <p:cNvPr id="1049" name="Freeform 183"/>
          <p:cNvSpPr>
            <a:spLocks/>
          </p:cNvSpPr>
          <p:nvPr userDrawn="1"/>
        </p:nvSpPr>
        <p:spPr bwMode="auto">
          <a:xfrm>
            <a:off x="6148388" y="5251450"/>
            <a:ext cx="685800" cy="0"/>
          </a:xfrm>
          <a:custGeom>
            <a:avLst/>
            <a:gdLst>
              <a:gd name="T0" fmla="*/ 0 w 504"/>
              <a:gd name="T1" fmla="*/ 2147483647 w 504"/>
              <a:gd name="T2" fmla="*/ 0 w 504"/>
              <a:gd name="T3" fmla="*/ 0 60000 65536"/>
              <a:gd name="T4" fmla="*/ 0 60000 65536"/>
              <a:gd name="T5" fmla="*/ 0 60000 65536"/>
            </a:gdLst>
            <a:ahLst/>
            <a:cxnLst>
              <a:cxn ang="T3">
                <a:pos x="T0" y="0"/>
              </a:cxn>
              <a:cxn ang="T4">
                <a:pos x="T1" y="0"/>
              </a:cxn>
              <a:cxn ang="T5">
                <a:pos x="T2" y="0"/>
              </a:cxn>
            </a:cxnLst>
            <a:rect l="0" t="0" r="r" b="b"/>
            <a:pathLst>
              <a:path w="504">
                <a:moveTo>
                  <a:pt x="0" y="0"/>
                </a:moveTo>
                <a:lnTo>
                  <a:pt x="504" y="0"/>
                </a:ln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0" name="Line 184"/>
          <p:cNvSpPr>
            <a:spLocks noChangeShapeType="1"/>
          </p:cNvSpPr>
          <p:nvPr userDrawn="1"/>
        </p:nvSpPr>
        <p:spPr bwMode="auto">
          <a:xfrm>
            <a:off x="6148388" y="5251450"/>
            <a:ext cx="68580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p>
        </p:txBody>
      </p:sp>
      <p:sp>
        <p:nvSpPr>
          <p:cNvPr id="1051" name="Freeform 186"/>
          <p:cNvSpPr>
            <a:spLocks/>
          </p:cNvSpPr>
          <p:nvPr userDrawn="1"/>
        </p:nvSpPr>
        <p:spPr bwMode="auto">
          <a:xfrm>
            <a:off x="5667375" y="5251450"/>
            <a:ext cx="481013" cy="0"/>
          </a:xfrm>
          <a:custGeom>
            <a:avLst/>
            <a:gdLst>
              <a:gd name="T0" fmla="*/ 0 w 354"/>
              <a:gd name="T1" fmla="*/ 2147483647 w 354"/>
              <a:gd name="T2" fmla="*/ 0 w 354"/>
              <a:gd name="T3" fmla="*/ 0 60000 65536"/>
              <a:gd name="T4" fmla="*/ 0 60000 65536"/>
              <a:gd name="T5" fmla="*/ 0 60000 65536"/>
            </a:gdLst>
            <a:ahLst/>
            <a:cxnLst>
              <a:cxn ang="T3">
                <a:pos x="T0" y="0"/>
              </a:cxn>
              <a:cxn ang="T4">
                <a:pos x="T1" y="0"/>
              </a:cxn>
              <a:cxn ang="T5">
                <a:pos x="T2" y="0"/>
              </a:cxn>
            </a:cxnLst>
            <a:rect l="0" t="0" r="r" b="b"/>
            <a:pathLst>
              <a:path w="354">
                <a:moveTo>
                  <a:pt x="0" y="0"/>
                </a:moveTo>
                <a:lnTo>
                  <a:pt x="354" y="0"/>
                </a:lnTo>
                <a:lnTo>
                  <a:pt x="0" y="0"/>
                </a:lnTo>
                <a:close/>
              </a:path>
            </a:pathLst>
          </a:custGeom>
          <a:solidFill>
            <a:srgbClr val="FEDE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2" name="Line 187"/>
          <p:cNvSpPr>
            <a:spLocks noChangeShapeType="1"/>
          </p:cNvSpPr>
          <p:nvPr userDrawn="1"/>
        </p:nvSpPr>
        <p:spPr bwMode="auto">
          <a:xfrm>
            <a:off x="5667375" y="5251450"/>
            <a:ext cx="481013"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p>
        </p:txBody>
      </p:sp>
      <p:sp>
        <p:nvSpPr>
          <p:cNvPr id="1053" name="Freeform 189"/>
          <p:cNvSpPr>
            <a:spLocks/>
          </p:cNvSpPr>
          <p:nvPr userDrawn="1"/>
        </p:nvSpPr>
        <p:spPr bwMode="auto">
          <a:xfrm>
            <a:off x="7983538" y="5251450"/>
            <a:ext cx="1160462" cy="0"/>
          </a:xfrm>
          <a:custGeom>
            <a:avLst/>
            <a:gdLst>
              <a:gd name="T0" fmla="*/ 0 w 854"/>
              <a:gd name="T1" fmla="*/ 2147483647 w 854"/>
              <a:gd name="T2" fmla="*/ 0 w 854"/>
              <a:gd name="T3" fmla="*/ 0 60000 65536"/>
              <a:gd name="T4" fmla="*/ 0 60000 65536"/>
              <a:gd name="T5" fmla="*/ 0 60000 65536"/>
            </a:gdLst>
            <a:ahLst/>
            <a:cxnLst>
              <a:cxn ang="T3">
                <a:pos x="T0" y="0"/>
              </a:cxn>
              <a:cxn ang="T4">
                <a:pos x="T1" y="0"/>
              </a:cxn>
              <a:cxn ang="T5">
                <a:pos x="T2" y="0"/>
              </a:cxn>
            </a:cxnLst>
            <a:rect l="0" t="0" r="r" b="b"/>
            <a:pathLst>
              <a:path w="854">
                <a:moveTo>
                  <a:pt x="0" y="0"/>
                </a:moveTo>
                <a:lnTo>
                  <a:pt x="854" y="0"/>
                </a:ln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4" name="Line 190"/>
          <p:cNvSpPr>
            <a:spLocks noChangeShapeType="1"/>
          </p:cNvSpPr>
          <p:nvPr userDrawn="1"/>
        </p:nvSpPr>
        <p:spPr bwMode="auto">
          <a:xfrm>
            <a:off x="7983538" y="5251450"/>
            <a:ext cx="116046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p>
        </p:txBody>
      </p:sp>
      <p:sp>
        <p:nvSpPr>
          <p:cNvPr id="1055" name="Freeform 192"/>
          <p:cNvSpPr>
            <a:spLocks/>
          </p:cNvSpPr>
          <p:nvPr userDrawn="1"/>
        </p:nvSpPr>
        <p:spPr bwMode="auto">
          <a:xfrm>
            <a:off x="6834188" y="5251450"/>
            <a:ext cx="1149350" cy="0"/>
          </a:xfrm>
          <a:custGeom>
            <a:avLst/>
            <a:gdLst>
              <a:gd name="T0" fmla="*/ 0 w 846"/>
              <a:gd name="T1" fmla="*/ 2147483647 w 846"/>
              <a:gd name="T2" fmla="*/ 0 w 846"/>
              <a:gd name="T3" fmla="*/ 0 60000 65536"/>
              <a:gd name="T4" fmla="*/ 0 60000 65536"/>
              <a:gd name="T5" fmla="*/ 0 60000 65536"/>
            </a:gdLst>
            <a:ahLst/>
            <a:cxnLst>
              <a:cxn ang="T3">
                <a:pos x="T0" y="0"/>
              </a:cxn>
              <a:cxn ang="T4">
                <a:pos x="T1" y="0"/>
              </a:cxn>
              <a:cxn ang="T5">
                <a:pos x="T2" y="0"/>
              </a:cxn>
            </a:cxnLst>
            <a:rect l="0" t="0" r="r" b="b"/>
            <a:pathLst>
              <a:path w="846">
                <a:moveTo>
                  <a:pt x="0" y="0"/>
                </a:moveTo>
                <a:lnTo>
                  <a:pt x="846" y="0"/>
                </a:lnTo>
                <a:lnTo>
                  <a:pt x="0" y="0"/>
                </a:lnTo>
                <a:close/>
              </a:path>
            </a:pathLst>
          </a:custGeom>
          <a:solidFill>
            <a:srgbClr val="FEDE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6" name="Line 193"/>
          <p:cNvSpPr>
            <a:spLocks noChangeShapeType="1"/>
          </p:cNvSpPr>
          <p:nvPr userDrawn="1"/>
        </p:nvSpPr>
        <p:spPr bwMode="auto">
          <a:xfrm>
            <a:off x="6834188" y="5251450"/>
            <a:ext cx="114935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p>
        </p:txBody>
      </p:sp>
      <p:sp>
        <p:nvSpPr>
          <p:cNvPr id="1057" name="Rectangle 2"/>
          <p:cNvSpPr>
            <a:spLocks noGrp="1" noChangeArrowheads="1"/>
          </p:cNvSpPr>
          <p:nvPr>
            <p:ph type="title"/>
          </p:nvPr>
        </p:nvSpPr>
        <p:spPr bwMode="auto">
          <a:xfrm>
            <a:off x="457200" y="131763"/>
            <a:ext cx="8229600" cy="123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58" name="Rectangle 3"/>
          <p:cNvSpPr>
            <a:spLocks noGrp="1" noChangeArrowheads="1"/>
          </p:cNvSpPr>
          <p:nvPr>
            <p:ph type="body" idx="1"/>
          </p:nvPr>
        </p:nvSpPr>
        <p:spPr bwMode="auto">
          <a:xfrm>
            <a:off x="457200" y="1533525"/>
            <a:ext cx="8229600" cy="4487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en-GB"/>
          </a:p>
        </p:txBody>
      </p:sp>
      <p:sp>
        <p:nvSpPr>
          <p:cNvPr id="3"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BBF6952-BB05-4611-A480-8FFA1F804C4A}" type="slidenum">
              <a:rPr lang="en-GB" altLang="en-US"/>
              <a:pPr/>
              <a:t>‹#›</a:t>
            </a:fld>
            <a:endParaRPr lang="en-GB" altLang="en-US"/>
          </a:p>
        </p:txBody>
      </p:sp>
      <p:sp>
        <p:nvSpPr>
          <p:cNvPr id="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en-GB"/>
          </a:p>
        </p:txBody>
      </p:sp>
    </p:spTree>
  </p:cSld>
  <p:clrMap bg1="lt1" tx1="dk1" bg2="lt2" tx2="dk2" accent1="accent1" accent2="accent2" accent3="accent3" accent4="accent4" accent5="accent5" accent6="accent6" hlink="hlink" folHlink="folHlink"/>
  <p:sldLayoutIdLst>
    <p:sldLayoutId id="2147483773"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png"/><Relationship Id="rId7" Type="http://schemas.openxmlformats.org/officeDocument/2006/relationships/diagramQuickStyle" Target="../diagrams/quickStyle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9.jpeg"/><Relationship Id="rId4" Type="http://schemas.openxmlformats.org/officeDocument/2006/relationships/image" Target="../media/image5.png"/><Relationship Id="rId9" Type="http://schemas.microsoft.com/office/2007/relationships/diagramDrawing" Target="../diagrams/drawing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7.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7.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2.xml"/><Relationship Id="rId13" Type="http://schemas.openxmlformats.org/officeDocument/2006/relationships/image" Target="../media/image16.png"/><Relationship Id="rId3" Type="http://schemas.openxmlformats.org/officeDocument/2006/relationships/image" Target="../media/image2.png"/><Relationship Id="rId7" Type="http://schemas.openxmlformats.org/officeDocument/2006/relationships/diagramQuickStyle" Target="../diagrams/quickStyle2.xml"/><Relationship Id="rId12"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Layout" Target="../diagrams/layout2.xml"/><Relationship Id="rId11" Type="http://schemas.openxmlformats.org/officeDocument/2006/relationships/image" Target="../media/image14.png"/><Relationship Id="rId5" Type="http://schemas.openxmlformats.org/officeDocument/2006/relationships/diagramData" Target="../diagrams/data2.xml"/><Relationship Id="rId10" Type="http://schemas.openxmlformats.org/officeDocument/2006/relationships/image" Target="../media/image13.png"/><Relationship Id="rId4" Type="http://schemas.openxmlformats.org/officeDocument/2006/relationships/image" Target="../media/image5.png"/><Relationship Id="rId9" Type="http://schemas.microsoft.com/office/2007/relationships/diagramDrawing" Target="../diagrams/drawing2.xml"/><Relationship Id="rId14" Type="http://schemas.openxmlformats.org/officeDocument/2006/relationships/image" Target="../media/image17.png"/></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2.png"/><Relationship Id="rId7" Type="http://schemas.openxmlformats.org/officeDocument/2006/relationships/diagramQuickStyle" Target="../diagrams/quickStyle3.xml"/><Relationship Id="rId12"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Layout" Target="../diagrams/layout3.xml"/><Relationship Id="rId11" Type="http://schemas.openxmlformats.org/officeDocument/2006/relationships/image" Target="../media/image19.png"/><Relationship Id="rId5" Type="http://schemas.openxmlformats.org/officeDocument/2006/relationships/diagramData" Target="../diagrams/data3.xml"/><Relationship Id="rId10" Type="http://schemas.openxmlformats.org/officeDocument/2006/relationships/image" Target="../media/image18.png"/><Relationship Id="rId4" Type="http://schemas.openxmlformats.org/officeDocument/2006/relationships/image" Target="../media/image5.png"/><Relationship Id="rId9" Type="http://schemas.microsoft.com/office/2007/relationships/diagramDrawing" Target="../diagrams/drawing3.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europa.eu/about-eu/institutions-bodies/cor/index_bg.htm"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hyperlink" Target="http://www.eesc.europa.eu/?i=portal.bg.home" TargetMode="External"/><Relationship Id="rId5" Type="http://schemas.openxmlformats.org/officeDocument/2006/relationships/hyperlink" Target="http://ec.europa.eu/policies/index_bg.htm" TargetMode="Externa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9144000" cy="828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5" name="Title 1"/>
          <p:cNvSpPr>
            <a:spLocks noGrp="1"/>
          </p:cNvSpPr>
          <p:nvPr>
            <p:ph type="ctrTitle"/>
          </p:nvPr>
        </p:nvSpPr>
        <p:spPr>
          <a:xfrm>
            <a:off x="685800" y="2108200"/>
            <a:ext cx="7772400" cy="2657475"/>
          </a:xfrm>
        </p:spPr>
        <p:txBody>
          <a:bodyPr/>
          <a:lstStyle/>
          <a:p>
            <a:pPr eaLnBrk="1" hangingPunct="1"/>
            <a:r>
              <a:rPr lang="bg-BG" altLang="en-US" b="1" smtClean="0">
                <a:solidFill>
                  <a:schemeClr val="tx1"/>
                </a:solidFill>
              </a:rPr>
              <a:t>ЕВРОПЕЙСКИ НАСОКИ ЗА РАЗВИТИЕТО НА ЖИЛИЩНАТА ПОЛИТИКА И ВЪЗМОЖНОСТИ ЗА ПРИЛАГАНЕТО ИМ В БЪЛГАРИЯ</a:t>
            </a:r>
          </a:p>
        </p:txBody>
      </p:sp>
      <p:sp>
        <p:nvSpPr>
          <p:cNvPr id="3076" name="Subtitle 2"/>
          <p:cNvSpPr>
            <a:spLocks noGrp="1"/>
          </p:cNvSpPr>
          <p:nvPr>
            <p:ph type="subTitle" idx="1"/>
          </p:nvPr>
        </p:nvSpPr>
        <p:spPr>
          <a:xfrm>
            <a:off x="1163638" y="828675"/>
            <a:ext cx="6400800" cy="612775"/>
          </a:xfrm>
        </p:spPr>
        <p:txBody>
          <a:bodyPr/>
          <a:lstStyle/>
          <a:p>
            <a:pPr eaLnBrk="1" hangingPunct="1"/>
            <a:r>
              <a:rPr lang="en-US" altLang="en-US" sz="2400" b="1" smtClean="0">
                <a:solidFill>
                  <a:schemeClr val="tx2"/>
                </a:solidFill>
                <a:cs typeface="Arial" panose="020B0604020202020204" pitchFamily="34" charset="0"/>
              </a:rPr>
              <a:t>http://www.mip.government.bg</a:t>
            </a:r>
            <a:endParaRPr lang="bg-BG" altLang="en-US" sz="2400" b="1" smtClean="0">
              <a:solidFill>
                <a:schemeClr val="tx2"/>
              </a:solidFill>
              <a:cs typeface="Arial" panose="020B0604020202020204" pitchFamily="34" charset="0"/>
            </a:endParaRPr>
          </a:p>
        </p:txBody>
      </p:sp>
      <p:pic>
        <p:nvPicPr>
          <p:cNvPr id="307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265738"/>
            <a:ext cx="3124200" cy="1592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6900" y="5983288"/>
            <a:ext cx="2197100" cy="87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ounded Rectangle 6"/>
          <p:cNvSpPr/>
          <p:nvPr/>
        </p:nvSpPr>
        <p:spPr>
          <a:xfrm>
            <a:off x="47625" y="1370013"/>
            <a:ext cx="9048750" cy="352425"/>
          </a:xfrm>
          <a:prstGeom prst="roundRect">
            <a:avLst/>
          </a:prstGeom>
          <a:solidFill>
            <a:srgbClr val="FF2D2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bg-BG" b="1" dirty="0">
                <a:solidFill>
                  <a:schemeClr val="tx2"/>
                </a:solidFill>
                <a:cs typeface="Arial" pitchFamily="34" charset="0"/>
              </a:rPr>
              <a:t>ДИРЕКЦИЯ „ЖИЛИЩНА ПОЛИТИКА И СРЕДА НА ОБИТАВАНЕ“</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0" y="1871663"/>
            <a:ext cx="9144000" cy="4832350"/>
          </a:xfrm>
          <a:prstGeom prst="rect">
            <a:avLst/>
          </a:prstGeom>
          <a:noFill/>
        </p:spPr>
        <p:txBody>
          <a:bodyPr>
            <a:spAutoFit/>
          </a:bodyPr>
          <a:lstStyle/>
          <a:p>
            <a:pPr algn="just">
              <a:defRPr/>
            </a:pPr>
            <a:r>
              <a:rPr lang="ru-RU" sz="2800" b="1" dirty="0">
                <a:solidFill>
                  <a:schemeClr val="tx2"/>
                </a:solidFill>
                <a:cs typeface="Arial" pitchFamily="34" charset="0"/>
              </a:rPr>
              <a:t>Най-голямо признание в правото на ЕС получава общия принцип </a:t>
            </a:r>
            <a:r>
              <a:rPr lang="ru-RU" sz="2800" b="1" u="sng" dirty="0">
                <a:solidFill>
                  <a:srgbClr val="FFFF00"/>
                </a:solidFill>
                <a:cs typeface="Arial" pitchFamily="34" charset="0"/>
              </a:rPr>
              <a:t>относно правата на човека и основните свободи</a:t>
            </a:r>
            <a:r>
              <a:rPr lang="ru-RU" sz="2800" b="1" dirty="0">
                <a:solidFill>
                  <a:schemeClr val="tx2"/>
                </a:solidFill>
                <a:cs typeface="Arial" pitchFamily="34" charset="0"/>
              </a:rPr>
              <a:t>. Той е въплътен в:</a:t>
            </a:r>
          </a:p>
          <a:p>
            <a:pPr marL="457200" indent="-457200" algn="just">
              <a:buClr>
                <a:srgbClr val="F60000"/>
              </a:buClr>
              <a:buFont typeface="Wingdings" pitchFamily="2" charset="2"/>
              <a:buChar char="ü"/>
              <a:defRPr/>
            </a:pPr>
            <a:r>
              <a:rPr lang="ru-RU" sz="2800" b="1" dirty="0">
                <a:solidFill>
                  <a:schemeClr val="tx2"/>
                </a:solidFill>
                <a:cs typeface="Arial" pitchFamily="34" charset="0"/>
              </a:rPr>
              <a:t>Устава на ООН, Международната харта за правата на човека</a:t>
            </a:r>
          </a:p>
          <a:p>
            <a:pPr marL="457200" indent="-457200" algn="just">
              <a:buClr>
                <a:srgbClr val="F60000"/>
              </a:buClr>
              <a:buFont typeface="Wingdings" pitchFamily="2" charset="2"/>
              <a:buChar char="ü"/>
              <a:defRPr/>
            </a:pPr>
            <a:r>
              <a:rPr lang="ru-RU" sz="2800" b="1" dirty="0">
                <a:solidFill>
                  <a:schemeClr val="tx2"/>
                </a:solidFill>
                <a:cs typeface="Arial" pitchFamily="34" charset="0"/>
              </a:rPr>
              <a:t>Европейската конвенция за правата на човека</a:t>
            </a:r>
          </a:p>
          <a:p>
            <a:pPr marL="457200" indent="-457200" algn="just">
              <a:buClr>
                <a:srgbClr val="FF0000"/>
              </a:buClr>
              <a:buFont typeface="Wingdings" pitchFamily="2" charset="2"/>
              <a:buChar char="ü"/>
              <a:defRPr/>
            </a:pPr>
            <a:r>
              <a:rPr lang="ru-RU" sz="2800" b="1" dirty="0">
                <a:solidFill>
                  <a:schemeClr val="tx2"/>
                </a:solidFill>
                <a:cs typeface="Arial" pitchFamily="34" charset="0"/>
              </a:rPr>
              <a:t>Договора за Европейския Съюз</a:t>
            </a:r>
          </a:p>
          <a:p>
            <a:pPr marL="457200" indent="-457200" algn="just">
              <a:buClr>
                <a:srgbClr val="F60000"/>
              </a:buClr>
              <a:buFont typeface="Wingdings" pitchFamily="2" charset="2"/>
              <a:buChar char="ü"/>
              <a:defRPr/>
            </a:pPr>
            <a:r>
              <a:rPr lang="ru-RU" sz="2800" b="1" dirty="0">
                <a:solidFill>
                  <a:schemeClr val="tx2"/>
                </a:solidFill>
                <a:cs typeface="Arial" pitchFamily="34" charset="0"/>
              </a:rPr>
              <a:t>Договора за функционирането </a:t>
            </a:r>
          </a:p>
          <a:p>
            <a:pPr marL="457200" indent="-457200" algn="just">
              <a:buClr>
                <a:srgbClr val="F60000"/>
              </a:buClr>
              <a:buFont typeface="Wingdings" pitchFamily="2" charset="2"/>
              <a:buChar char="ü"/>
              <a:defRPr/>
            </a:pPr>
            <a:r>
              <a:rPr lang="ru-RU" sz="2800" b="1" dirty="0">
                <a:solidFill>
                  <a:schemeClr val="tx2"/>
                </a:solidFill>
                <a:cs typeface="Arial" pitchFamily="34" charset="0"/>
              </a:rPr>
              <a:t>на Европейския Съюз</a:t>
            </a:r>
          </a:p>
          <a:p>
            <a:pPr marL="457200" indent="-457200" algn="just">
              <a:buClr>
                <a:srgbClr val="F60000"/>
              </a:buClr>
              <a:buFont typeface="Wingdings" pitchFamily="2" charset="2"/>
              <a:buChar char="ü"/>
              <a:defRPr/>
            </a:pPr>
            <a:r>
              <a:rPr lang="ru-RU" sz="2800" b="1" dirty="0">
                <a:solidFill>
                  <a:schemeClr val="tx2"/>
                </a:solidFill>
                <a:cs typeface="Arial" pitchFamily="34" charset="0"/>
              </a:rPr>
              <a:t>Харта на основните права </a:t>
            </a:r>
          </a:p>
          <a:p>
            <a:pPr marL="457200" indent="-457200" algn="just">
              <a:buClr>
                <a:srgbClr val="F60000"/>
              </a:buClr>
              <a:buFont typeface="Wingdings" pitchFamily="2" charset="2"/>
              <a:buChar char="ü"/>
              <a:defRPr/>
            </a:pPr>
            <a:r>
              <a:rPr lang="ru-RU" sz="2800" b="1" dirty="0">
                <a:solidFill>
                  <a:schemeClr val="tx2"/>
                </a:solidFill>
                <a:cs typeface="Arial" pitchFamily="34" charset="0"/>
              </a:rPr>
              <a:t>на Европейския съюз</a:t>
            </a:r>
          </a:p>
        </p:txBody>
      </p:sp>
      <p:sp>
        <p:nvSpPr>
          <p:cNvPr id="6" name="Rounded Rectangle 5"/>
          <p:cNvSpPr/>
          <p:nvPr/>
        </p:nvSpPr>
        <p:spPr>
          <a:xfrm>
            <a:off x="490538" y="754063"/>
            <a:ext cx="7896225" cy="923925"/>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t>УНИВЕРСАЛНИТЕ ЦЕННОСТИ НА НЕНАКЪРНИМИТЕ И НЕОТЧУЖДИМИ ПРАВА НА ЧОВЕШКАТА ЛИЧНОСТ - СВОБОДАТА, ДЕМОКРАЦИЯТА, РАВЕНСТВОТО И ПРАВОВАТА ДЪРЖАВА</a:t>
            </a:r>
          </a:p>
        </p:txBody>
      </p:sp>
      <p:grpSp>
        <p:nvGrpSpPr>
          <p:cNvPr id="4100" name="Group 13"/>
          <p:cNvGrpSpPr>
            <a:grpSpLocks/>
          </p:cNvGrpSpPr>
          <p:nvPr/>
        </p:nvGrpSpPr>
        <p:grpSpPr bwMode="auto">
          <a:xfrm>
            <a:off x="0" y="0"/>
            <a:ext cx="9144000" cy="504825"/>
            <a:chOff x="0" y="0"/>
            <a:chExt cx="9144000" cy="505319"/>
          </a:xfrm>
        </p:grpSpPr>
        <p:grpSp>
          <p:nvGrpSpPr>
            <p:cNvPr id="4101" name="Group 6"/>
            <p:cNvGrpSpPr>
              <a:grpSpLocks/>
            </p:cNvGrpSpPr>
            <p:nvPr/>
          </p:nvGrpSpPr>
          <p:grpSpPr bwMode="auto">
            <a:xfrm>
              <a:off x="0" y="0"/>
              <a:ext cx="6645349" cy="505319"/>
              <a:chOff x="0" y="0"/>
              <a:chExt cx="6645349" cy="505319"/>
            </a:xfrm>
          </p:grpSpPr>
          <p:pic>
            <p:nvPicPr>
              <p:cNvPr id="4103"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4102"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2" name="Group 1"/>
          <p:cNvGrpSpPr>
            <a:grpSpLocks/>
          </p:cNvGrpSpPr>
          <p:nvPr/>
        </p:nvGrpSpPr>
        <p:grpSpPr bwMode="auto">
          <a:xfrm>
            <a:off x="0" y="0"/>
            <a:ext cx="9144000" cy="504825"/>
            <a:chOff x="0" y="0"/>
            <a:chExt cx="9144000" cy="505319"/>
          </a:xfrm>
        </p:grpSpPr>
        <p:grpSp>
          <p:nvGrpSpPr>
            <p:cNvPr id="5126" name="Group 2"/>
            <p:cNvGrpSpPr>
              <a:grpSpLocks/>
            </p:cNvGrpSpPr>
            <p:nvPr/>
          </p:nvGrpSpPr>
          <p:grpSpPr bwMode="auto">
            <a:xfrm>
              <a:off x="0" y="0"/>
              <a:ext cx="6645349" cy="505319"/>
              <a:chOff x="0" y="0"/>
              <a:chExt cx="6645349" cy="505319"/>
            </a:xfrm>
          </p:grpSpPr>
          <p:pic>
            <p:nvPicPr>
              <p:cNvPr id="5128"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5127"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sp>
        <p:nvSpPr>
          <p:cNvPr id="5123" name="TextBox 7"/>
          <p:cNvSpPr txBox="1">
            <a:spLocks noChangeArrowheads="1"/>
          </p:cNvSpPr>
          <p:nvPr/>
        </p:nvSpPr>
        <p:spPr bwMode="auto">
          <a:xfrm>
            <a:off x="296863" y="1800225"/>
            <a:ext cx="8640762" cy="478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Aft>
                <a:spcPts val="600"/>
              </a:spcAft>
            </a:pPr>
            <a:r>
              <a:rPr lang="ru-RU" altLang="en-US" sz="2800">
                <a:solidFill>
                  <a:schemeClr val="bg1"/>
                </a:solidFill>
                <a:cs typeface="Arial" panose="020B0604020202020204" pitchFamily="34" charset="0"/>
              </a:rPr>
              <a:t>Законодателният процес, свързан с вътрешния пазар е белязан с няколко </a:t>
            </a:r>
            <a:r>
              <a:rPr lang="ru-RU" altLang="en-US" sz="2800" b="1">
                <a:solidFill>
                  <a:schemeClr val="bg1"/>
                </a:solidFill>
                <a:cs typeface="Arial" panose="020B0604020202020204" pitchFamily="34" charset="0"/>
              </a:rPr>
              <a:t>съществени характеристи на Лисабонския договор</a:t>
            </a:r>
            <a:r>
              <a:rPr lang="ru-RU" altLang="en-US" sz="2800">
                <a:solidFill>
                  <a:schemeClr val="bg1"/>
                </a:solidFill>
                <a:cs typeface="Arial" panose="020B0604020202020204" pitchFamily="34" charset="0"/>
              </a:rPr>
              <a:t>, които дават отражение върху развитието на политиките в ЕС през последните години. </a:t>
            </a:r>
          </a:p>
          <a:p>
            <a:pPr algn="just" eaLnBrk="1" hangingPunct="1">
              <a:spcAft>
                <a:spcPts val="600"/>
              </a:spcAft>
            </a:pPr>
            <a:endParaRPr lang="ru-RU" altLang="en-US" sz="2800">
              <a:solidFill>
                <a:schemeClr val="bg1"/>
              </a:solidFill>
              <a:cs typeface="Arial" panose="020B0604020202020204" pitchFamily="34" charset="0"/>
            </a:endParaRPr>
          </a:p>
          <a:p>
            <a:pPr algn="just" eaLnBrk="1" hangingPunct="1">
              <a:spcAft>
                <a:spcPts val="600"/>
              </a:spcAft>
            </a:pPr>
            <a:r>
              <a:rPr lang="ru-RU" altLang="en-US" sz="2800">
                <a:solidFill>
                  <a:schemeClr val="bg1"/>
                </a:solidFill>
                <a:cs typeface="Arial" panose="020B0604020202020204" pitchFamily="34" charset="0"/>
              </a:rPr>
              <a:t>В контекста на дискутираната </a:t>
            </a:r>
          </a:p>
          <a:p>
            <a:pPr algn="just" eaLnBrk="1" hangingPunct="1">
              <a:spcAft>
                <a:spcPts val="600"/>
              </a:spcAft>
            </a:pPr>
            <a:r>
              <a:rPr lang="ru-RU" altLang="en-US" sz="2800">
                <a:solidFill>
                  <a:schemeClr val="bg1"/>
                </a:solidFill>
                <a:cs typeface="Arial" panose="020B0604020202020204" pitchFamily="34" charset="0"/>
              </a:rPr>
              <a:t>тема сред тях се </a:t>
            </a:r>
          </a:p>
          <a:p>
            <a:pPr algn="just" eaLnBrk="1" hangingPunct="1">
              <a:spcAft>
                <a:spcPts val="600"/>
              </a:spcAft>
            </a:pPr>
            <a:r>
              <a:rPr lang="ru-RU" altLang="en-US" sz="2800">
                <a:solidFill>
                  <a:schemeClr val="bg1"/>
                </a:solidFill>
                <a:cs typeface="Arial" panose="020B0604020202020204" pitchFamily="34" charset="0"/>
              </a:rPr>
              <a:t>открояват следните </a:t>
            </a:r>
          </a:p>
          <a:p>
            <a:pPr algn="just" eaLnBrk="1" hangingPunct="1">
              <a:spcAft>
                <a:spcPts val="600"/>
              </a:spcAft>
            </a:pPr>
            <a:r>
              <a:rPr lang="ru-RU" altLang="en-US" sz="2800">
                <a:solidFill>
                  <a:schemeClr val="bg1"/>
                </a:solidFill>
                <a:cs typeface="Arial" panose="020B0604020202020204" pitchFamily="34" charset="0"/>
              </a:rPr>
              <a:t>характеристики:</a:t>
            </a:r>
            <a:endParaRPr lang="bg-BG" altLang="en-US" sz="2800">
              <a:solidFill>
                <a:schemeClr val="bg1"/>
              </a:solidFill>
              <a:cs typeface="Arial" panose="020B0604020202020204" pitchFamily="34" charset="0"/>
            </a:endParaRPr>
          </a:p>
        </p:txBody>
      </p:sp>
      <p:sp>
        <p:nvSpPr>
          <p:cNvPr id="9" name="Rounded Rectangle 8"/>
          <p:cNvSpPr/>
          <p:nvPr/>
        </p:nvSpPr>
        <p:spPr>
          <a:xfrm>
            <a:off x="479425" y="738188"/>
            <a:ext cx="7894638" cy="923925"/>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800" b="1" dirty="0"/>
              <a:t>ДОГОВОРЪТ ОТ ЛИСАБОН И ФУНКЦИОНИРАНЕТО НА ЕДИННИЯ ПАЗАР</a:t>
            </a:r>
          </a:p>
        </p:txBody>
      </p:sp>
      <p:pic>
        <p:nvPicPr>
          <p:cNvPr id="5125" name="Picture 2" descr="C:\Users\X55V\Desktop\Жилища снимки\Лисабон 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38775" y="4213225"/>
            <a:ext cx="3376613" cy="231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6" name="Group 1"/>
          <p:cNvGrpSpPr>
            <a:grpSpLocks/>
          </p:cNvGrpSpPr>
          <p:nvPr/>
        </p:nvGrpSpPr>
        <p:grpSpPr bwMode="auto">
          <a:xfrm>
            <a:off x="0" y="0"/>
            <a:ext cx="9144000" cy="504825"/>
            <a:chOff x="0" y="0"/>
            <a:chExt cx="9144000" cy="505319"/>
          </a:xfrm>
        </p:grpSpPr>
        <p:grpSp>
          <p:nvGrpSpPr>
            <p:cNvPr id="6150" name="Group 2"/>
            <p:cNvGrpSpPr>
              <a:grpSpLocks/>
            </p:cNvGrpSpPr>
            <p:nvPr/>
          </p:nvGrpSpPr>
          <p:grpSpPr bwMode="auto">
            <a:xfrm>
              <a:off x="0" y="0"/>
              <a:ext cx="6645349" cy="505319"/>
              <a:chOff x="0" y="0"/>
              <a:chExt cx="6645349" cy="505319"/>
            </a:xfrm>
          </p:grpSpPr>
          <p:pic>
            <p:nvPicPr>
              <p:cNvPr id="6152"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6151"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sp>
        <p:nvSpPr>
          <p:cNvPr id="6147" name="TextBox 6"/>
          <p:cNvSpPr txBox="1">
            <a:spLocks noChangeArrowheads="1"/>
          </p:cNvSpPr>
          <p:nvPr/>
        </p:nvSpPr>
        <p:spPr bwMode="auto">
          <a:xfrm>
            <a:off x="109538" y="2435225"/>
            <a:ext cx="8640762"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Aft>
                <a:spcPts val="600"/>
              </a:spcAft>
              <a:buFontTx/>
              <a:buBlip>
                <a:blip r:embed="rId5"/>
              </a:buBlip>
            </a:pPr>
            <a:r>
              <a:rPr lang="bg-BG" altLang="en-US" sz="2800">
                <a:solidFill>
                  <a:schemeClr val="bg1"/>
                </a:solidFill>
                <a:cs typeface="Arial" panose="020B0604020202020204" pitchFamily="34" charset="0"/>
              </a:rPr>
              <a:t>Промяна в правния статут на </a:t>
            </a:r>
            <a:r>
              <a:rPr lang="ru-RU" altLang="en-US" sz="2800">
                <a:solidFill>
                  <a:schemeClr val="bg1"/>
                </a:solidFill>
                <a:cs typeface="Arial" panose="020B0604020202020204" pitchFamily="34" charset="0"/>
              </a:rPr>
              <a:t>Хартата за основните права. Договорът от Лисабон променя правния статут на Хартата на основните права, прокламирана в Ница на 7 декември 2000 г. </a:t>
            </a:r>
            <a:endParaRPr lang="bg-BG" altLang="en-US" sz="2800">
              <a:solidFill>
                <a:schemeClr val="bg1"/>
              </a:solidFill>
              <a:cs typeface="Arial" panose="020B0604020202020204" pitchFamily="34" charset="0"/>
            </a:endParaRPr>
          </a:p>
        </p:txBody>
      </p:sp>
      <p:pic>
        <p:nvPicPr>
          <p:cNvPr id="6148" name="Picture 2" descr="C:\Users\X55V\Desktop\Жилища снимки\Закон чук.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11875" y="781050"/>
            <a:ext cx="2033588"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479425" y="738188"/>
            <a:ext cx="5307013" cy="923925"/>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800" b="1" dirty="0"/>
              <a:t>ХАРТАТА НА ОСНОВНИТЕ ПРАВА НА ЕС</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70" name="Group 1"/>
          <p:cNvGrpSpPr>
            <a:grpSpLocks/>
          </p:cNvGrpSpPr>
          <p:nvPr/>
        </p:nvGrpSpPr>
        <p:grpSpPr bwMode="auto">
          <a:xfrm>
            <a:off x="0" y="0"/>
            <a:ext cx="9144000" cy="504825"/>
            <a:chOff x="0" y="0"/>
            <a:chExt cx="9144000" cy="505319"/>
          </a:xfrm>
        </p:grpSpPr>
        <p:grpSp>
          <p:nvGrpSpPr>
            <p:cNvPr id="7173" name="Group 2"/>
            <p:cNvGrpSpPr>
              <a:grpSpLocks/>
            </p:cNvGrpSpPr>
            <p:nvPr/>
          </p:nvGrpSpPr>
          <p:grpSpPr bwMode="auto">
            <a:xfrm>
              <a:off x="0" y="0"/>
              <a:ext cx="6645349" cy="505319"/>
              <a:chOff x="0" y="0"/>
              <a:chExt cx="6645349" cy="505319"/>
            </a:xfrm>
          </p:grpSpPr>
          <p:pic>
            <p:nvPicPr>
              <p:cNvPr id="7175"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7174"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graphicFrame>
        <p:nvGraphicFramePr>
          <p:cNvPr id="7" name="Diagram 6"/>
          <p:cNvGraphicFramePr/>
          <p:nvPr/>
        </p:nvGraphicFramePr>
        <p:xfrm>
          <a:off x="149741" y="2204864"/>
          <a:ext cx="8568952" cy="420801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7172" name="Picture 2" descr="C:\Users\X55V\Desktop\Жилища снимки\Дете.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33663" y="600075"/>
            <a:ext cx="2293937"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Group 1"/>
          <p:cNvGrpSpPr>
            <a:grpSpLocks/>
          </p:cNvGrpSpPr>
          <p:nvPr/>
        </p:nvGrpSpPr>
        <p:grpSpPr bwMode="auto">
          <a:xfrm>
            <a:off x="0" y="0"/>
            <a:ext cx="9144000" cy="504825"/>
            <a:chOff x="0" y="0"/>
            <a:chExt cx="9144000" cy="505319"/>
          </a:xfrm>
        </p:grpSpPr>
        <p:grpSp>
          <p:nvGrpSpPr>
            <p:cNvPr id="8199" name="Group 2"/>
            <p:cNvGrpSpPr>
              <a:grpSpLocks/>
            </p:cNvGrpSpPr>
            <p:nvPr/>
          </p:nvGrpSpPr>
          <p:grpSpPr bwMode="auto">
            <a:xfrm>
              <a:off x="0" y="0"/>
              <a:ext cx="6645349" cy="505319"/>
              <a:chOff x="0" y="0"/>
              <a:chExt cx="6645349" cy="505319"/>
            </a:xfrm>
          </p:grpSpPr>
          <p:pic>
            <p:nvPicPr>
              <p:cNvPr id="8201"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0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8200"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sp>
        <p:nvSpPr>
          <p:cNvPr id="8195" name="TextBox 6"/>
          <p:cNvSpPr txBox="1">
            <a:spLocks noChangeArrowheads="1"/>
          </p:cNvSpPr>
          <p:nvPr/>
        </p:nvSpPr>
        <p:spPr bwMode="auto">
          <a:xfrm>
            <a:off x="479425" y="2027238"/>
            <a:ext cx="5338763"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Aft>
                <a:spcPts val="600"/>
              </a:spcAft>
              <a:buFontTx/>
              <a:buBlip>
                <a:blip r:embed="rId5"/>
              </a:buBlip>
            </a:pPr>
            <a:r>
              <a:rPr lang="bg-BG" altLang="en-US" sz="2400" b="1">
                <a:solidFill>
                  <a:schemeClr val="bg1"/>
                </a:solidFill>
                <a:cs typeface="Arial" panose="020B0604020202020204" pitchFamily="34" charset="0"/>
              </a:rPr>
              <a:t>Нарастващо и по-ориентирано към гражданите измерение на единния пазар. </a:t>
            </a:r>
            <a:r>
              <a:rPr lang="ru-RU" altLang="en-US" sz="2400" b="1">
                <a:solidFill>
                  <a:schemeClr val="bg1"/>
                </a:solidFill>
                <a:cs typeface="Arial" panose="020B0604020202020204" pitchFamily="34" charset="0"/>
              </a:rPr>
              <a:t>По-социални цели пред вътрешния пазар, в стремежа към „социална пазарна икономика, която има за цел пълна заетост и социален прогрес“</a:t>
            </a:r>
            <a:endParaRPr lang="bg-BG" altLang="en-US" sz="2400" b="1">
              <a:solidFill>
                <a:schemeClr val="bg1"/>
              </a:solidFill>
              <a:cs typeface="Arial" panose="020B0604020202020204" pitchFamily="34" charset="0"/>
            </a:endParaRPr>
          </a:p>
        </p:txBody>
      </p:sp>
      <p:sp>
        <p:nvSpPr>
          <p:cNvPr id="8" name="Rounded Rectangle 7"/>
          <p:cNvSpPr/>
          <p:nvPr/>
        </p:nvSpPr>
        <p:spPr>
          <a:xfrm>
            <a:off x="479425" y="738188"/>
            <a:ext cx="5307013" cy="923925"/>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bg-BG" sz="2800" b="1" dirty="0"/>
              <a:t>ДОГОВОРЪТ ОТ ЛИСАБОН</a:t>
            </a:r>
            <a:endParaRPr lang="ru-RU" sz="2800" b="1" dirty="0"/>
          </a:p>
        </p:txBody>
      </p:sp>
      <p:pic>
        <p:nvPicPr>
          <p:cNvPr id="8197" name="Picture 7" descr="C:\Users\X55V\Desktop\Жилища снимки\ЕС-27 Знамена.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08700" y="781050"/>
            <a:ext cx="2590800" cy="176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8" descr="C:\Users\X55V\Desktop\Жилища снимки\Лисабон 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06825" y="4838700"/>
            <a:ext cx="3259138" cy="184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Group 1"/>
          <p:cNvGrpSpPr>
            <a:grpSpLocks/>
          </p:cNvGrpSpPr>
          <p:nvPr/>
        </p:nvGrpSpPr>
        <p:grpSpPr bwMode="auto">
          <a:xfrm>
            <a:off x="0" y="0"/>
            <a:ext cx="9144000" cy="504825"/>
            <a:chOff x="0" y="0"/>
            <a:chExt cx="9144000" cy="505319"/>
          </a:xfrm>
        </p:grpSpPr>
        <p:grpSp>
          <p:nvGrpSpPr>
            <p:cNvPr id="9222" name="Group 2"/>
            <p:cNvGrpSpPr>
              <a:grpSpLocks/>
            </p:cNvGrpSpPr>
            <p:nvPr/>
          </p:nvGrpSpPr>
          <p:grpSpPr bwMode="auto">
            <a:xfrm>
              <a:off x="0" y="0"/>
              <a:ext cx="6645349" cy="505319"/>
              <a:chOff x="0" y="0"/>
              <a:chExt cx="6645349" cy="505319"/>
            </a:xfrm>
          </p:grpSpPr>
          <p:pic>
            <p:nvPicPr>
              <p:cNvPr id="9224"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9223"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sp>
        <p:nvSpPr>
          <p:cNvPr id="9219" name="TextBox 6"/>
          <p:cNvSpPr txBox="1">
            <a:spLocks noChangeArrowheads="1"/>
          </p:cNvSpPr>
          <p:nvPr/>
        </p:nvSpPr>
        <p:spPr bwMode="auto">
          <a:xfrm>
            <a:off x="231775" y="2262188"/>
            <a:ext cx="8642350" cy="460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Aft>
                <a:spcPts val="600"/>
              </a:spcAft>
              <a:buFontTx/>
              <a:buBlip>
                <a:blip r:embed="rId5"/>
              </a:buBlip>
            </a:pPr>
            <a:r>
              <a:rPr lang="ru-RU" altLang="en-US" sz="2400" b="1">
                <a:solidFill>
                  <a:schemeClr val="bg1"/>
                </a:solidFill>
                <a:cs typeface="Arial" panose="020B0604020202020204" pitchFamily="34" charset="0"/>
              </a:rPr>
              <a:t>Ново виждане относно интересите на потребителите </a:t>
            </a:r>
            <a:r>
              <a:rPr lang="ru-RU" altLang="en-US" sz="2400">
                <a:cs typeface="Arial" panose="020B0604020202020204" pitchFamily="34" charset="0"/>
              </a:rPr>
              <a:t>и МСП, чието последствие е новата концепция за </a:t>
            </a:r>
            <a:r>
              <a:rPr lang="ru-RU" altLang="en-US" sz="2400" b="1">
                <a:cs typeface="Arial" panose="020B0604020202020204" pitchFamily="34" charset="0"/>
              </a:rPr>
              <a:t>„Единен пазар за Европа през 21-ви век“</a:t>
            </a:r>
          </a:p>
          <a:p>
            <a:pPr algn="just" eaLnBrk="1" hangingPunct="1">
              <a:spcAft>
                <a:spcPts val="600"/>
              </a:spcAft>
              <a:buFontTx/>
              <a:buBlip>
                <a:blip r:embed="rId5"/>
              </a:buBlip>
            </a:pPr>
            <a:r>
              <a:rPr lang="ru-RU" altLang="en-US" sz="2400" b="1">
                <a:solidFill>
                  <a:schemeClr val="bg1"/>
                </a:solidFill>
                <a:cs typeface="Arial" panose="020B0604020202020204" pitchFamily="34" charset="0"/>
              </a:rPr>
              <a:t>Нова концепция </a:t>
            </a:r>
            <a:r>
              <a:rPr lang="ru-RU" altLang="en-US" sz="2400">
                <a:cs typeface="Arial" panose="020B0604020202020204" pitchFamily="34" charset="0"/>
              </a:rPr>
              <a:t>относно </a:t>
            </a:r>
            <a:r>
              <a:rPr lang="ru-RU" altLang="en-US" sz="2400" b="1" u="sng">
                <a:cs typeface="Arial" panose="020B0604020202020204" pitchFamily="34" charset="0"/>
              </a:rPr>
              <a:t>услугите от общ интерес  </a:t>
            </a:r>
            <a:r>
              <a:rPr lang="ru-RU" altLang="en-US" sz="2400">
                <a:cs typeface="Arial" panose="020B0604020202020204" pitchFamily="34" charset="0"/>
              </a:rPr>
              <a:t>(</a:t>
            </a:r>
            <a:r>
              <a:rPr lang="ru-RU" altLang="en-US" sz="2400" b="1" u="sng">
                <a:cs typeface="Arial" panose="020B0604020202020204" pitchFamily="34" charset="0"/>
              </a:rPr>
              <a:t>член 14 от ДФЕС и Протокол №26</a:t>
            </a:r>
            <a:r>
              <a:rPr lang="ru-RU" altLang="en-US" sz="2400">
                <a:cs typeface="Arial" panose="020B0604020202020204" pitchFamily="34" charset="0"/>
              </a:rPr>
              <a:t>), която изяснява отговорностите на Съюза и голямата дискреционна власт на националните, регионалните и местните органи, разгледани в съобщение</a:t>
            </a:r>
            <a:r>
              <a:rPr lang="ru-RU" altLang="en-US" sz="2400" b="1">
                <a:cs typeface="Arial" panose="020B0604020202020204" pitchFamily="34" charset="0"/>
              </a:rPr>
              <a:t> „Услуги от общ интерес, включващи социални услуги от общ интерес: </a:t>
            </a:r>
            <a:r>
              <a:rPr lang="ru-RU" altLang="en-US" sz="2400" b="1" u="sng">
                <a:cs typeface="Arial" panose="020B0604020202020204" pitchFamily="34" charset="0"/>
              </a:rPr>
              <a:t>нов европейски ангажимент</a:t>
            </a:r>
            <a:r>
              <a:rPr lang="ru-RU" altLang="en-US" sz="2400">
                <a:cs typeface="Arial" panose="020B0604020202020204" pitchFamily="34" charset="0"/>
              </a:rPr>
              <a:t>“. В съобщението се предлага да се консолидира приложимата рамка на Европейския съюз за УОИ.</a:t>
            </a:r>
            <a:endParaRPr lang="bg-BG" altLang="en-US" sz="2400">
              <a:cs typeface="Arial" panose="020B0604020202020204" pitchFamily="34" charset="0"/>
            </a:endParaRPr>
          </a:p>
        </p:txBody>
      </p:sp>
      <p:sp>
        <p:nvSpPr>
          <p:cNvPr id="8" name="Rounded Rectangle 7"/>
          <p:cNvSpPr/>
          <p:nvPr/>
        </p:nvSpPr>
        <p:spPr>
          <a:xfrm>
            <a:off x="479425" y="738188"/>
            <a:ext cx="5307013" cy="923925"/>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bg-BG" sz="2800" b="1" dirty="0"/>
              <a:t>ДОГОВОРЪТ ОТ ЛИСАБОН</a:t>
            </a:r>
            <a:endParaRPr lang="ru-RU" sz="2800" b="1" dirty="0"/>
          </a:p>
        </p:txBody>
      </p:sp>
      <p:pic>
        <p:nvPicPr>
          <p:cNvPr id="9221" name="Picture 7" descr="C:\Users\X55V\Desktop\Жилища снимки\Лисабон 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76938" y="738188"/>
            <a:ext cx="2809875"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Group 1"/>
          <p:cNvGrpSpPr>
            <a:grpSpLocks/>
          </p:cNvGrpSpPr>
          <p:nvPr/>
        </p:nvGrpSpPr>
        <p:grpSpPr bwMode="auto">
          <a:xfrm>
            <a:off x="0" y="0"/>
            <a:ext cx="9144000" cy="504825"/>
            <a:chOff x="0" y="0"/>
            <a:chExt cx="9144000" cy="505319"/>
          </a:xfrm>
        </p:grpSpPr>
        <p:grpSp>
          <p:nvGrpSpPr>
            <p:cNvPr id="10245" name="Group 2"/>
            <p:cNvGrpSpPr>
              <a:grpSpLocks/>
            </p:cNvGrpSpPr>
            <p:nvPr/>
          </p:nvGrpSpPr>
          <p:grpSpPr bwMode="auto">
            <a:xfrm>
              <a:off x="0" y="0"/>
              <a:ext cx="6645349" cy="505319"/>
              <a:chOff x="0" y="0"/>
              <a:chExt cx="6645349" cy="505319"/>
            </a:xfrm>
          </p:grpSpPr>
          <p:pic>
            <p:nvPicPr>
              <p:cNvPr id="10247"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0246"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sp>
        <p:nvSpPr>
          <p:cNvPr id="10243" name="TextBox 6"/>
          <p:cNvSpPr txBox="1">
            <a:spLocks noChangeArrowheads="1"/>
          </p:cNvSpPr>
          <p:nvPr/>
        </p:nvSpPr>
        <p:spPr bwMode="auto">
          <a:xfrm>
            <a:off x="231775" y="2084388"/>
            <a:ext cx="8642350" cy="457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Aft>
                <a:spcPts val="600"/>
              </a:spcAft>
              <a:buFontTx/>
              <a:buBlip>
                <a:blip r:embed="rId5"/>
              </a:buBlip>
            </a:pPr>
            <a:r>
              <a:rPr lang="ru-RU" altLang="en-US" sz="2200" b="1">
                <a:cs typeface="Arial" panose="020B0604020202020204" pitchFamily="34" charset="0"/>
              </a:rPr>
              <a:t>Съгласно </a:t>
            </a:r>
            <a:r>
              <a:rPr lang="ru-RU" altLang="en-US" sz="2200" b="1" u="sng">
                <a:cs typeface="Arial" panose="020B0604020202020204" pitchFamily="34" charset="0"/>
              </a:rPr>
              <a:t>член 14 от ДФЕС </a:t>
            </a:r>
            <a:r>
              <a:rPr lang="ru-RU" altLang="en-US" sz="2200" b="1">
                <a:cs typeface="Arial" panose="020B0604020202020204" pitchFamily="34" charset="0"/>
              </a:rPr>
              <a:t>„</a:t>
            </a:r>
            <a:r>
              <a:rPr lang="ru-RU" altLang="en-US" sz="2200" b="1" i="1">
                <a:cs typeface="Arial" panose="020B0604020202020204" pitchFamily="34" charset="0"/>
              </a:rPr>
              <a:t>Съюзът и държавите-членки, всеки в рамките на своята компетентност и в рамките на приложното поле на Договорите, следят тези услуги да се осъществяват съобразно принципи и при условия, по-специално икономически и финансови, които да им позволяват да изпълняват своите задачи</a:t>
            </a:r>
            <a:r>
              <a:rPr lang="ru-RU" altLang="en-US" sz="2200" b="1">
                <a:cs typeface="Arial" panose="020B0604020202020204" pitchFamily="34" charset="0"/>
              </a:rPr>
              <a:t>“. </a:t>
            </a:r>
          </a:p>
          <a:p>
            <a:pPr algn="just" eaLnBrk="1" hangingPunct="1">
              <a:spcAft>
                <a:spcPts val="600"/>
              </a:spcAft>
              <a:buFontTx/>
              <a:buBlip>
                <a:blip r:embed="rId5"/>
              </a:buBlip>
            </a:pPr>
            <a:r>
              <a:rPr lang="ru-RU" altLang="en-US" sz="2200" b="1" i="1">
                <a:cs typeface="Arial" panose="020B0604020202020204" pitchFamily="34" charset="0"/>
              </a:rPr>
              <a:t>„Съюзът признава и зачита достъпа до услугите от общ икономически интерес ... в съответствие с Договорите“, се посочва в Хартата на основните права, приложена към Договора от Лисабон, като се упоменава изрично, че за основа в тази област служат националните законодателства и практики.</a:t>
            </a:r>
            <a:endParaRPr lang="bg-BG" altLang="en-US" sz="2200">
              <a:cs typeface="Arial" panose="020B0604020202020204" pitchFamily="34" charset="0"/>
            </a:endParaRPr>
          </a:p>
        </p:txBody>
      </p:sp>
      <p:sp>
        <p:nvSpPr>
          <p:cNvPr id="10" name="Rounded Rectangle 9"/>
          <p:cNvSpPr/>
          <p:nvPr/>
        </p:nvSpPr>
        <p:spPr>
          <a:xfrm>
            <a:off x="479425" y="738188"/>
            <a:ext cx="7894638" cy="1144587"/>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400" b="1" dirty="0"/>
              <a:t>УСЛУГИ ОТ ОБЩ ИНТЕРЕС </a:t>
            </a:r>
          </a:p>
          <a:p>
            <a:pPr algn="ctr">
              <a:defRPr/>
            </a:pPr>
            <a:r>
              <a:rPr lang="ru-RU" sz="2400" b="1" dirty="0"/>
              <a:t>УСЛУГИ ОТ ОБЩ ИКОНОМИЧЕСКИ ИНТЕРЕС</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Group 1"/>
          <p:cNvGrpSpPr>
            <a:grpSpLocks/>
          </p:cNvGrpSpPr>
          <p:nvPr/>
        </p:nvGrpSpPr>
        <p:grpSpPr bwMode="auto">
          <a:xfrm>
            <a:off x="0" y="0"/>
            <a:ext cx="9144000" cy="504825"/>
            <a:chOff x="0" y="0"/>
            <a:chExt cx="9144000" cy="505319"/>
          </a:xfrm>
        </p:grpSpPr>
        <p:grpSp>
          <p:nvGrpSpPr>
            <p:cNvPr id="11269" name="Group 2"/>
            <p:cNvGrpSpPr>
              <a:grpSpLocks/>
            </p:cNvGrpSpPr>
            <p:nvPr/>
          </p:nvGrpSpPr>
          <p:grpSpPr bwMode="auto">
            <a:xfrm>
              <a:off x="0" y="0"/>
              <a:ext cx="6645349" cy="505319"/>
              <a:chOff x="0" y="0"/>
              <a:chExt cx="6645349" cy="505319"/>
            </a:xfrm>
          </p:grpSpPr>
          <p:pic>
            <p:nvPicPr>
              <p:cNvPr id="11271"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1270"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sp>
        <p:nvSpPr>
          <p:cNvPr id="11267" name="TextBox 6"/>
          <p:cNvSpPr txBox="1">
            <a:spLocks noChangeArrowheads="1"/>
          </p:cNvSpPr>
          <p:nvPr/>
        </p:nvSpPr>
        <p:spPr bwMode="auto">
          <a:xfrm>
            <a:off x="231775" y="2262188"/>
            <a:ext cx="864235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Aft>
                <a:spcPts val="600"/>
              </a:spcAft>
              <a:buFontTx/>
              <a:buBlip>
                <a:blip r:embed="rId5"/>
              </a:buBlip>
            </a:pPr>
            <a:r>
              <a:rPr lang="ru-RU" altLang="en-US" sz="2800" b="1" u="sng">
                <a:cs typeface="Arial" panose="020B0604020202020204" pitchFamily="34" charset="0"/>
              </a:rPr>
              <a:t>Услуга от общ интерес </a:t>
            </a:r>
            <a:r>
              <a:rPr lang="ru-RU" altLang="en-US" sz="2800">
                <a:cs typeface="Arial" panose="020B0604020202020204" pitchFamily="34" charset="0"/>
              </a:rPr>
              <a:t>(УОИ): услуги, които се разглеждат от публичнитеоргани на държавите-членки като услуги, които </a:t>
            </a:r>
            <a:r>
              <a:rPr lang="ru-RU" altLang="en-US" sz="2800" b="1" u="sng">
                <a:cs typeface="Arial" panose="020B0604020202020204" pitchFamily="34" charset="0"/>
              </a:rPr>
              <a:t>са предмет на специфични задължения</a:t>
            </a:r>
            <a:r>
              <a:rPr lang="ru-RU" altLang="en-US" sz="2800">
                <a:cs typeface="Arial" panose="020B0604020202020204" pitchFamily="34" charset="0"/>
              </a:rPr>
              <a:t>. Терминът обхваща както икономически дейности, така и неикономически услуги. Неикономическите услуги не са предмет на конкретно законодателство на ЕС и не са обхванати от правилата на Договора, отнасящи се до вътрешния пазар и конкуренцията.</a:t>
            </a:r>
            <a:endParaRPr lang="bg-BG" altLang="en-US" sz="2800">
              <a:cs typeface="Arial" panose="020B0604020202020204" pitchFamily="34" charset="0"/>
            </a:endParaRPr>
          </a:p>
        </p:txBody>
      </p:sp>
      <p:sp>
        <p:nvSpPr>
          <p:cNvPr id="10" name="Rounded Rectangle 9"/>
          <p:cNvSpPr/>
          <p:nvPr/>
        </p:nvSpPr>
        <p:spPr>
          <a:xfrm>
            <a:off x="479425" y="738188"/>
            <a:ext cx="7894638" cy="1144587"/>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400" b="1" dirty="0"/>
              <a:t>УСЛУГИ ОТ ОБЩ ИНТЕРЕС </a:t>
            </a:r>
          </a:p>
          <a:p>
            <a:pPr algn="ctr">
              <a:defRPr/>
            </a:pPr>
            <a:r>
              <a:rPr lang="ru-RU" sz="2400" b="1" dirty="0"/>
              <a:t>УСЛУГИ ОТ ОБЩ ИКОНОМИЧЕСКИ ИНТЕРЕС</a:t>
            </a:r>
          </a:p>
          <a:p>
            <a:pPr algn="ctr">
              <a:defRPr/>
            </a:pPr>
            <a:r>
              <a:rPr lang="ru-RU" sz="2400" b="1" dirty="0"/>
              <a:t>НЕОБХОДИМОСТ ОТ ЯСНИ ДЕФИНИЦИИ</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Group 1"/>
          <p:cNvGrpSpPr>
            <a:grpSpLocks/>
          </p:cNvGrpSpPr>
          <p:nvPr/>
        </p:nvGrpSpPr>
        <p:grpSpPr bwMode="auto">
          <a:xfrm>
            <a:off x="0" y="0"/>
            <a:ext cx="9144000" cy="504825"/>
            <a:chOff x="0" y="0"/>
            <a:chExt cx="9144000" cy="505319"/>
          </a:xfrm>
        </p:grpSpPr>
        <p:grpSp>
          <p:nvGrpSpPr>
            <p:cNvPr id="12293" name="Group 2"/>
            <p:cNvGrpSpPr>
              <a:grpSpLocks/>
            </p:cNvGrpSpPr>
            <p:nvPr/>
          </p:nvGrpSpPr>
          <p:grpSpPr bwMode="auto">
            <a:xfrm>
              <a:off x="0" y="0"/>
              <a:ext cx="6645349" cy="505319"/>
              <a:chOff x="0" y="0"/>
              <a:chExt cx="6645349" cy="505319"/>
            </a:xfrm>
          </p:grpSpPr>
          <p:pic>
            <p:nvPicPr>
              <p:cNvPr id="12295"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2294"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sp>
        <p:nvSpPr>
          <p:cNvPr id="12291" name="TextBox 6"/>
          <p:cNvSpPr txBox="1">
            <a:spLocks noChangeArrowheads="1"/>
          </p:cNvSpPr>
          <p:nvPr/>
        </p:nvSpPr>
        <p:spPr bwMode="auto">
          <a:xfrm>
            <a:off x="231775" y="2262188"/>
            <a:ext cx="8642350" cy="404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Aft>
                <a:spcPts val="600"/>
              </a:spcAft>
              <a:buFontTx/>
              <a:buBlip>
                <a:blip r:embed="rId5"/>
              </a:buBlip>
            </a:pPr>
            <a:r>
              <a:rPr lang="ru-RU" altLang="en-US" sz="2800" b="1" u="sng">
                <a:cs typeface="Arial" panose="020B0604020202020204" pitchFamily="34" charset="0"/>
              </a:rPr>
              <a:t>Услуга от общ икономически интерес </a:t>
            </a:r>
            <a:r>
              <a:rPr lang="ru-RU" altLang="en-US" sz="2800">
                <a:cs typeface="Arial" panose="020B0604020202020204" pitchFamily="34" charset="0"/>
              </a:rPr>
              <a:t>(УОИИ): УОИИ са икономически дейности, даващи резултати от полза за цялото общество, които без публична намеса не биха били предоставени от пазара (или биха били предоставени при различни условия по отношение на качеството, безопасността, достъпността, равното третиране или универсалния достъп).</a:t>
            </a:r>
            <a:endParaRPr lang="bg-BG" altLang="en-US" sz="2800">
              <a:cs typeface="Arial" panose="020B0604020202020204" pitchFamily="34" charset="0"/>
            </a:endParaRPr>
          </a:p>
        </p:txBody>
      </p:sp>
      <p:sp>
        <p:nvSpPr>
          <p:cNvPr id="10" name="Rounded Rectangle 9"/>
          <p:cNvSpPr/>
          <p:nvPr/>
        </p:nvSpPr>
        <p:spPr>
          <a:xfrm>
            <a:off x="479425" y="738188"/>
            <a:ext cx="7894638" cy="1144587"/>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400" b="1" dirty="0"/>
              <a:t>УСЛУГИ ОТ ОБЩ ИНТЕРЕС </a:t>
            </a:r>
          </a:p>
          <a:p>
            <a:pPr algn="ctr">
              <a:defRPr/>
            </a:pPr>
            <a:r>
              <a:rPr lang="ru-RU" sz="2400" b="1" dirty="0"/>
              <a:t>УСЛУГИ ОТ ОБЩ ИКОНОМИЧЕСКИ ИНТЕРЕС</a:t>
            </a:r>
          </a:p>
          <a:p>
            <a:pPr algn="ctr">
              <a:defRPr/>
            </a:pPr>
            <a:r>
              <a:rPr lang="ru-RU" sz="2400" b="1" dirty="0"/>
              <a:t>НЕОБХОДИМОСТ ОТ ЯСНИ ДЕФИНИЦИИ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Group 1"/>
          <p:cNvGrpSpPr>
            <a:grpSpLocks/>
          </p:cNvGrpSpPr>
          <p:nvPr/>
        </p:nvGrpSpPr>
        <p:grpSpPr bwMode="auto">
          <a:xfrm>
            <a:off x="0" y="0"/>
            <a:ext cx="9144000" cy="504825"/>
            <a:chOff x="0" y="0"/>
            <a:chExt cx="9144000" cy="505319"/>
          </a:xfrm>
        </p:grpSpPr>
        <p:grpSp>
          <p:nvGrpSpPr>
            <p:cNvPr id="13317" name="Group 2"/>
            <p:cNvGrpSpPr>
              <a:grpSpLocks/>
            </p:cNvGrpSpPr>
            <p:nvPr/>
          </p:nvGrpSpPr>
          <p:grpSpPr bwMode="auto">
            <a:xfrm>
              <a:off x="0" y="0"/>
              <a:ext cx="6645349" cy="505319"/>
              <a:chOff x="0" y="0"/>
              <a:chExt cx="6645349" cy="505319"/>
            </a:xfrm>
          </p:grpSpPr>
          <p:pic>
            <p:nvPicPr>
              <p:cNvPr id="13319"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2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3318"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sp>
        <p:nvSpPr>
          <p:cNvPr id="13315" name="TextBox 6"/>
          <p:cNvSpPr txBox="1">
            <a:spLocks noChangeArrowheads="1"/>
          </p:cNvSpPr>
          <p:nvPr/>
        </p:nvSpPr>
        <p:spPr bwMode="auto">
          <a:xfrm>
            <a:off x="231775" y="2262188"/>
            <a:ext cx="8642350" cy="430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Aft>
                <a:spcPts val="600"/>
              </a:spcAft>
              <a:buFontTx/>
              <a:buBlip>
                <a:blip r:embed="rId5"/>
              </a:buBlip>
            </a:pPr>
            <a:r>
              <a:rPr lang="ru-RU" altLang="en-US" sz="2400">
                <a:cs typeface="Arial" panose="020B0604020202020204" pitchFamily="34" charset="0"/>
              </a:rPr>
              <a:t>За първи път на равнището на първичното законодателство с </a:t>
            </a:r>
            <a:r>
              <a:rPr lang="ru-RU" altLang="en-US" sz="2400" b="1" u="sng">
                <a:cs typeface="Arial" panose="020B0604020202020204" pitchFamily="34" charset="0"/>
              </a:rPr>
              <a:t>Протокол 26 към ДФЕС </a:t>
            </a:r>
            <a:r>
              <a:rPr lang="ru-RU" altLang="en-US" sz="2400">
                <a:cs typeface="Arial" panose="020B0604020202020204" pitchFamily="34" charset="0"/>
              </a:rPr>
              <a:t>(Лисабон) се установяват</a:t>
            </a:r>
            <a:r>
              <a:rPr lang="en-US" altLang="en-US" sz="2400">
                <a:cs typeface="Arial" panose="020B0604020202020204" pitchFamily="34" charset="0"/>
              </a:rPr>
              <a:t> </a:t>
            </a:r>
            <a:r>
              <a:rPr lang="ru-RU" altLang="en-US" sz="2400">
                <a:cs typeface="Arial" panose="020B0604020202020204" pitchFamily="34" charset="0"/>
              </a:rPr>
              <a:t>основните принципи, които се прилагат към услугите от общ интерес.</a:t>
            </a:r>
            <a:endParaRPr lang="en-US" altLang="en-US" sz="2400">
              <a:cs typeface="Arial" panose="020B0604020202020204" pitchFamily="34" charset="0"/>
            </a:endParaRPr>
          </a:p>
          <a:p>
            <a:pPr algn="just" eaLnBrk="1" hangingPunct="1">
              <a:spcAft>
                <a:spcPts val="600"/>
              </a:spcAft>
              <a:buFontTx/>
              <a:buBlip>
                <a:blip r:embed="rId5"/>
              </a:buBlip>
            </a:pPr>
            <a:r>
              <a:rPr lang="ru-RU" altLang="en-US" sz="2400" b="1" u="sng">
                <a:cs typeface="Arial" panose="020B0604020202020204" pitchFamily="34" charset="0"/>
              </a:rPr>
              <a:t>С член </a:t>
            </a:r>
            <a:r>
              <a:rPr lang="en-US" altLang="en-US" sz="2400" b="1" u="sng">
                <a:cs typeface="Arial" panose="020B0604020202020204" pitchFamily="34" charset="0"/>
              </a:rPr>
              <a:t>14 </a:t>
            </a:r>
            <a:r>
              <a:rPr lang="bg-BG" altLang="en-US" sz="2400" b="1" u="sng">
                <a:cs typeface="Arial" panose="020B0604020202020204" pitchFamily="34" charset="0"/>
              </a:rPr>
              <a:t>от ДФЕС </a:t>
            </a:r>
            <a:r>
              <a:rPr lang="ru-RU" altLang="en-US" sz="2400">
                <a:cs typeface="Arial" panose="020B0604020202020204" pitchFamily="34" charset="0"/>
              </a:rPr>
              <a:t>се дава възможност на ЕС да приема законодателни актове в сферата на услугите от общ икономически интерес, като определя чрез регламенти и съгласно обикновената законодателна процедура принципи и условия, по-специално икономически и финансови, които да позволяват тези услуги да изпълняват своите задачи.</a:t>
            </a:r>
            <a:endParaRPr lang="bg-BG" altLang="en-US" sz="2400">
              <a:cs typeface="Arial" panose="020B0604020202020204" pitchFamily="34" charset="0"/>
            </a:endParaRPr>
          </a:p>
        </p:txBody>
      </p:sp>
      <p:sp>
        <p:nvSpPr>
          <p:cNvPr id="10" name="Rounded Rectangle 9"/>
          <p:cNvSpPr/>
          <p:nvPr/>
        </p:nvSpPr>
        <p:spPr>
          <a:xfrm>
            <a:off x="479425" y="738188"/>
            <a:ext cx="7894638" cy="1144587"/>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400" b="1" dirty="0"/>
              <a:t>УСЛУГИ ОТ ОБЩ ИНТЕРЕС </a:t>
            </a:r>
          </a:p>
          <a:p>
            <a:pPr algn="ctr">
              <a:defRPr/>
            </a:pPr>
            <a:r>
              <a:rPr lang="ru-RU" sz="2400" b="1" dirty="0"/>
              <a:t>УСЛУГИ ОТ ОБЩ ИКОНОМИЧЕСКИ ИНТЕРЕС</a:t>
            </a:r>
          </a:p>
          <a:p>
            <a:pPr algn="ctr">
              <a:defRPr/>
            </a:pPr>
            <a:r>
              <a:rPr lang="ru-RU" sz="2400" b="1" dirty="0"/>
              <a:t>КОЕ Е НОВОТО?</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roup 1"/>
          <p:cNvGrpSpPr>
            <a:grpSpLocks/>
          </p:cNvGrpSpPr>
          <p:nvPr/>
        </p:nvGrpSpPr>
        <p:grpSpPr bwMode="auto">
          <a:xfrm>
            <a:off x="0" y="0"/>
            <a:ext cx="9144000" cy="504825"/>
            <a:chOff x="0" y="0"/>
            <a:chExt cx="9144000" cy="505319"/>
          </a:xfrm>
        </p:grpSpPr>
        <p:grpSp>
          <p:nvGrpSpPr>
            <p:cNvPr id="14346" name="Group 2"/>
            <p:cNvGrpSpPr>
              <a:grpSpLocks/>
            </p:cNvGrpSpPr>
            <p:nvPr/>
          </p:nvGrpSpPr>
          <p:grpSpPr bwMode="auto">
            <a:xfrm>
              <a:off x="0" y="0"/>
              <a:ext cx="6645349" cy="505319"/>
              <a:chOff x="0" y="0"/>
              <a:chExt cx="6645349" cy="505319"/>
            </a:xfrm>
          </p:grpSpPr>
          <p:pic>
            <p:nvPicPr>
              <p:cNvPr id="14348"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4347"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sp>
        <p:nvSpPr>
          <p:cNvPr id="10" name="Rounded Rectangle 9"/>
          <p:cNvSpPr/>
          <p:nvPr/>
        </p:nvSpPr>
        <p:spPr>
          <a:xfrm>
            <a:off x="479425" y="655638"/>
            <a:ext cx="7894638" cy="1336675"/>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400" b="1" dirty="0"/>
              <a:t>УСЛУГИ ОТ ОБЩ ИНТЕРЕС </a:t>
            </a:r>
          </a:p>
          <a:p>
            <a:pPr algn="ctr">
              <a:defRPr/>
            </a:pPr>
            <a:r>
              <a:rPr lang="ru-RU" sz="2400" b="1" dirty="0"/>
              <a:t>УСЛУГИ ОТ ОБЩ ИКОНОМИЧЕСКИ ИНТЕРЕС</a:t>
            </a:r>
          </a:p>
          <a:p>
            <a:pPr algn="ctr">
              <a:defRPr/>
            </a:pPr>
            <a:r>
              <a:rPr lang="ru-RU" sz="2400" b="1" dirty="0"/>
              <a:t>ДОСТЪПНОСТ, ЕВРОПЕЙСКИ ИНИЦИАТИВИ</a:t>
            </a:r>
          </a:p>
        </p:txBody>
      </p:sp>
      <p:graphicFrame>
        <p:nvGraphicFramePr>
          <p:cNvPr id="2" name="Diagram 1"/>
          <p:cNvGraphicFramePr/>
          <p:nvPr/>
        </p:nvGraphicFramePr>
        <p:xfrm>
          <a:off x="-1" y="1813257"/>
          <a:ext cx="9144001" cy="504474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4341"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04788" y="3317875"/>
            <a:ext cx="1604962" cy="922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2"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09750" y="3889375"/>
            <a:ext cx="1639888" cy="122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3" name="Picture 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449638" y="4206875"/>
            <a:ext cx="1604962" cy="166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4" name="Picture 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054600" y="5145088"/>
            <a:ext cx="1620838" cy="1214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5" name="Picture 8"/>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667500" y="5118100"/>
            <a:ext cx="1512888" cy="1714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1"/>
          <p:cNvGrpSpPr>
            <a:grpSpLocks/>
          </p:cNvGrpSpPr>
          <p:nvPr/>
        </p:nvGrpSpPr>
        <p:grpSpPr bwMode="auto">
          <a:xfrm>
            <a:off x="0" y="0"/>
            <a:ext cx="9144000" cy="504825"/>
            <a:chOff x="0" y="0"/>
            <a:chExt cx="9144000" cy="505319"/>
          </a:xfrm>
        </p:grpSpPr>
        <p:grpSp>
          <p:nvGrpSpPr>
            <p:cNvPr id="15368" name="Group 2"/>
            <p:cNvGrpSpPr>
              <a:grpSpLocks/>
            </p:cNvGrpSpPr>
            <p:nvPr/>
          </p:nvGrpSpPr>
          <p:grpSpPr bwMode="auto">
            <a:xfrm>
              <a:off x="0" y="0"/>
              <a:ext cx="6645349" cy="505319"/>
              <a:chOff x="0" y="0"/>
              <a:chExt cx="6645349" cy="505319"/>
            </a:xfrm>
          </p:grpSpPr>
          <p:pic>
            <p:nvPicPr>
              <p:cNvPr id="15370"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7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5369"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sp>
        <p:nvSpPr>
          <p:cNvPr id="10" name="Rounded Rectangle 9"/>
          <p:cNvSpPr/>
          <p:nvPr/>
        </p:nvSpPr>
        <p:spPr>
          <a:xfrm>
            <a:off x="479425" y="655638"/>
            <a:ext cx="7894638" cy="1336675"/>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400" b="1" dirty="0"/>
              <a:t>УСЛУГИ ОТ ОБЩ ИНТЕРЕС </a:t>
            </a:r>
          </a:p>
          <a:p>
            <a:pPr algn="ctr">
              <a:defRPr/>
            </a:pPr>
            <a:r>
              <a:rPr lang="ru-RU" sz="2400" b="1" dirty="0"/>
              <a:t>УСЛУГИ ОТ ОБЩ ИКОНОМИЧЕСКИ ИНТЕРЕС</a:t>
            </a:r>
          </a:p>
          <a:p>
            <a:pPr algn="ctr">
              <a:defRPr/>
            </a:pPr>
            <a:r>
              <a:rPr lang="ru-RU" sz="2400" b="1" dirty="0"/>
              <a:t>ДОСТЪПНОСТ, ЕВРОПЕЙСКИ ИНИЦИАТИВИ</a:t>
            </a:r>
          </a:p>
        </p:txBody>
      </p:sp>
      <p:graphicFrame>
        <p:nvGraphicFramePr>
          <p:cNvPr id="2" name="Diagram 1"/>
          <p:cNvGraphicFramePr/>
          <p:nvPr/>
        </p:nvGraphicFramePr>
        <p:xfrm>
          <a:off x="-1" y="1813257"/>
          <a:ext cx="9144001" cy="504474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5365"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157538"/>
            <a:ext cx="2235200" cy="1482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6" name="Picture 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24038" y="3663950"/>
            <a:ext cx="2603500" cy="195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7" name="Picture 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295775" y="4162425"/>
            <a:ext cx="4170363" cy="233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Group 1"/>
          <p:cNvGrpSpPr>
            <a:grpSpLocks/>
          </p:cNvGrpSpPr>
          <p:nvPr/>
        </p:nvGrpSpPr>
        <p:grpSpPr bwMode="auto">
          <a:xfrm>
            <a:off x="0" y="0"/>
            <a:ext cx="9144000" cy="504825"/>
            <a:chOff x="0" y="0"/>
            <a:chExt cx="9144000" cy="505319"/>
          </a:xfrm>
        </p:grpSpPr>
        <p:grpSp>
          <p:nvGrpSpPr>
            <p:cNvPr id="16390" name="Group 2"/>
            <p:cNvGrpSpPr>
              <a:grpSpLocks/>
            </p:cNvGrpSpPr>
            <p:nvPr/>
          </p:nvGrpSpPr>
          <p:grpSpPr bwMode="auto">
            <a:xfrm>
              <a:off x="0" y="0"/>
              <a:ext cx="6645349" cy="505319"/>
              <a:chOff x="0" y="0"/>
              <a:chExt cx="6645349" cy="505319"/>
            </a:xfrm>
          </p:grpSpPr>
          <p:pic>
            <p:nvPicPr>
              <p:cNvPr id="16392"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6391"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sp>
        <p:nvSpPr>
          <p:cNvPr id="11267" name="TextBox 6"/>
          <p:cNvSpPr txBox="1">
            <a:spLocks noChangeArrowheads="1"/>
          </p:cNvSpPr>
          <p:nvPr/>
        </p:nvSpPr>
        <p:spPr bwMode="auto">
          <a:xfrm>
            <a:off x="120650" y="3811588"/>
            <a:ext cx="8928100"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defRPr/>
            </a:pPr>
            <a:r>
              <a:rPr lang="bg-BG" sz="3600" b="1" dirty="0" smtClean="0">
                <a:latin typeface="+mn-lt"/>
              </a:rPr>
              <a:t>Секторно </a:t>
            </a:r>
            <a:r>
              <a:rPr lang="ru-RU" sz="3600" b="1" dirty="0" smtClean="0">
                <a:latin typeface="+mn-lt"/>
              </a:rPr>
              <a:t>законодателство или обща правна рамка?</a:t>
            </a:r>
          </a:p>
          <a:p>
            <a:pPr algn="just">
              <a:defRPr/>
            </a:pPr>
            <a:r>
              <a:rPr lang="ru-RU" sz="2400" b="1" dirty="0" smtClean="0">
                <a:latin typeface="+mn-lt"/>
                <a:cs typeface="Arial" pitchFamily="34" charset="0"/>
              </a:rPr>
              <a:t>Разделянето на компетенциите между ЕС и националната държава и раделянето на публичните услуги на такива от общ икономически инерес и на непазарни услуги е важно, тъй като те не са предмет на едни и същи правила на регулация.</a:t>
            </a:r>
            <a:endParaRPr lang="bg-BG" sz="2400" b="1" dirty="0" smtClean="0">
              <a:latin typeface="+mn-lt"/>
              <a:cs typeface="Arial" pitchFamily="34" charset="0"/>
            </a:endParaRPr>
          </a:p>
        </p:txBody>
      </p:sp>
      <p:sp>
        <p:nvSpPr>
          <p:cNvPr id="8" name="Rounded Rectangle 7"/>
          <p:cNvSpPr/>
          <p:nvPr/>
        </p:nvSpPr>
        <p:spPr>
          <a:xfrm>
            <a:off x="479425" y="754063"/>
            <a:ext cx="7894638" cy="923925"/>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bg-BG" sz="2800" b="1" dirty="0"/>
              <a:t>ОСНОВЕН ДЕБАТ В ЕС ОТНОСНО ПОЛИТИКИТЕ И БЪДЕЩЕТО НА УОИ</a:t>
            </a:r>
            <a:endParaRPr lang="ru-RU" sz="2800" b="1" dirty="0"/>
          </a:p>
        </p:txBody>
      </p:sp>
      <p:pic>
        <p:nvPicPr>
          <p:cNvPr id="16389"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27438" y="1835150"/>
            <a:ext cx="1312862" cy="1878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1"/>
          <p:cNvSpPr txBox="1">
            <a:spLocks noChangeArrowheads="1"/>
          </p:cNvSpPr>
          <p:nvPr/>
        </p:nvSpPr>
        <p:spPr bwMode="auto">
          <a:xfrm>
            <a:off x="0" y="1817688"/>
            <a:ext cx="9144000"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ru-RU" altLang="en-US" sz="3200" b="1" u="sng">
                <a:cs typeface="Arial" panose="020B0604020202020204" pitchFamily="34" charset="0"/>
              </a:rPr>
              <a:t>Правото на жилище</a:t>
            </a:r>
            <a:r>
              <a:rPr lang="ru-RU" altLang="en-US" sz="3200" b="1">
                <a:cs typeface="Arial" panose="020B0604020202020204" pitchFamily="34" charset="0"/>
              </a:rPr>
              <a:t> е част от международните задължения, поети от държавите членки, с които Европейският съюз трябва да се съобразява. </a:t>
            </a:r>
          </a:p>
        </p:txBody>
      </p:sp>
      <p:sp>
        <p:nvSpPr>
          <p:cNvPr id="6" name="Rounded Rectangle 5"/>
          <p:cNvSpPr/>
          <p:nvPr/>
        </p:nvSpPr>
        <p:spPr>
          <a:xfrm>
            <a:off x="479425" y="754063"/>
            <a:ext cx="7894638" cy="923925"/>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bg-BG" sz="2800" b="1" dirty="0"/>
              <a:t>ПРАВО НА ЖИЛИЩНО НАСТАНЯВАНЕ</a:t>
            </a:r>
            <a:endParaRPr lang="ru-RU" sz="2800" b="1" dirty="0"/>
          </a:p>
        </p:txBody>
      </p:sp>
      <p:grpSp>
        <p:nvGrpSpPr>
          <p:cNvPr id="17412" name="Group 9"/>
          <p:cNvGrpSpPr>
            <a:grpSpLocks/>
          </p:cNvGrpSpPr>
          <p:nvPr/>
        </p:nvGrpSpPr>
        <p:grpSpPr bwMode="auto">
          <a:xfrm>
            <a:off x="0" y="0"/>
            <a:ext cx="9144000" cy="504825"/>
            <a:chOff x="0" y="0"/>
            <a:chExt cx="9144000" cy="505319"/>
          </a:xfrm>
        </p:grpSpPr>
        <p:grpSp>
          <p:nvGrpSpPr>
            <p:cNvPr id="17416" name="Group 10"/>
            <p:cNvGrpSpPr>
              <a:grpSpLocks/>
            </p:cNvGrpSpPr>
            <p:nvPr/>
          </p:nvGrpSpPr>
          <p:grpSpPr bwMode="auto">
            <a:xfrm>
              <a:off x="0" y="0"/>
              <a:ext cx="6645349" cy="505319"/>
              <a:chOff x="0" y="0"/>
              <a:chExt cx="6645349" cy="505319"/>
            </a:xfrm>
          </p:grpSpPr>
          <p:pic>
            <p:nvPicPr>
              <p:cNvPr id="17418"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7417"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pic>
        <p:nvPicPr>
          <p:cNvPr id="17413" name="Picture 4" descr="C:\Users\X55V\Desktop\Жилища снимки\imagesCA0TAURU-градска среда.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3450" y="3879850"/>
            <a:ext cx="3163888" cy="209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Picture 5" descr="C:\Users\X55V\Desktop\Жилища снимки\imagesCA9MG1UF-6.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17850" y="4262438"/>
            <a:ext cx="3200400" cy="239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6" descr="C:\Users\X55V\Desktop\Жилища снимки\imagesCAYF27LA-градска среда 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4706938"/>
            <a:ext cx="3248025"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Group 1"/>
          <p:cNvGrpSpPr>
            <a:grpSpLocks/>
          </p:cNvGrpSpPr>
          <p:nvPr/>
        </p:nvGrpSpPr>
        <p:grpSpPr bwMode="auto">
          <a:xfrm>
            <a:off x="0" y="0"/>
            <a:ext cx="9144000" cy="504825"/>
            <a:chOff x="0" y="0"/>
            <a:chExt cx="9144000" cy="505319"/>
          </a:xfrm>
        </p:grpSpPr>
        <p:grpSp>
          <p:nvGrpSpPr>
            <p:cNvPr id="18438" name="Group 2"/>
            <p:cNvGrpSpPr>
              <a:grpSpLocks/>
            </p:cNvGrpSpPr>
            <p:nvPr/>
          </p:nvGrpSpPr>
          <p:grpSpPr bwMode="auto">
            <a:xfrm>
              <a:off x="0" y="0"/>
              <a:ext cx="6645349" cy="505319"/>
              <a:chOff x="0" y="0"/>
              <a:chExt cx="6645349" cy="505319"/>
            </a:xfrm>
          </p:grpSpPr>
          <p:pic>
            <p:nvPicPr>
              <p:cNvPr id="18440"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4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8439"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sp>
        <p:nvSpPr>
          <p:cNvPr id="18435" name="TextBox 6"/>
          <p:cNvSpPr txBox="1">
            <a:spLocks noChangeArrowheads="1"/>
          </p:cNvSpPr>
          <p:nvPr/>
        </p:nvSpPr>
        <p:spPr bwMode="auto">
          <a:xfrm>
            <a:off x="107950" y="1855788"/>
            <a:ext cx="8928100"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ru-RU" altLang="en-US" sz="2800">
                <a:cs typeface="Arial" panose="020B0604020202020204" pitchFamily="34" charset="0"/>
              </a:rPr>
              <a:t>Това право е признато във </a:t>
            </a:r>
            <a:r>
              <a:rPr lang="ru-RU" altLang="en-US" sz="2800" b="1">
                <a:cs typeface="Arial" panose="020B0604020202020204" pitchFamily="34" charset="0"/>
              </a:rPr>
              <a:t>Всеобщата декларация на ООН за правата на човека</a:t>
            </a:r>
            <a:r>
              <a:rPr lang="ru-RU" altLang="en-US" sz="2800">
                <a:cs typeface="Arial" panose="020B0604020202020204" pitchFamily="34" charset="0"/>
              </a:rPr>
              <a:t>, в която е посочено, че: </a:t>
            </a:r>
          </a:p>
          <a:p>
            <a:pPr algn="just" eaLnBrk="1" hangingPunct="1"/>
            <a:r>
              <a:rPr lang="ru-RU" altLang="en-US" sz="2800">
                <a:latin typeface="Bookman Old Style" panose="02050604050505020204" pitchFamily="18" charset="0"/>
                <a:cs typeface="Arial" panose="020B0604020202020204" pitchFamily="34" charset="0"/>
              </a:rPr>
              <a:t>„</a:t>
            </a:r>
            <a:r>
              <a:rPr lang="ru-RU" altLang="en-US" sz="2800" i="1">
                <a:latin typeface="Bookman Old Style" panose="02050604050505020204" pitchFamily="18" charset="0"/>
                <a:cs typeface="Arial" panose="020B0604020202020204" pitchFamily="34" charset="0"/>
              </a:rPr>
              <a:t>всеки човек има право на жизнено равнище, включително прехрана, облекло, </a:t>
            </a:r>
            <a:r>
              <a:rPr lang="ru-RU" altLang="en-US" sz="2800" b="1" i="1" u="sng">
                <a:latin typeface="Bookman Old Style" panose="02050604050505020204" pitchFamily="18" charset="0"/>
                <a:cs typeface="Arial" panose="020B0604020202020204" pitchFamily="34" charset="0"/>
              </a:rPr>
              <a:t>жилище</a:t>
            </a:r>
            <a:r>
              <a:rPr lang="ru-RU" altLang="en-US" sz="2800" i="1">
                <a:latin typeface="Bookman Old Style" panose="02050604050505020204" pitchFamily="18" charset="0"/>
                <a:cs typeface="Arial" panose="020B0604020202020204" pitchFamily="34" charset="0"/>
              </a:rPr>
              <a:t>, медицинско обслужване и необходимите социални грижи, което е необходимо за поддържане на неговото и на семейството му здраве и благосъстояние</a:t>
            </a:r>
            <a:r>
              <a:rPr lang="ru-RU" altLang="en-US" sz="2800">
                <a:latin typeface="Bookman Old Style" panose="02050604050505020204" pitchFamily="18" charset="0"/>
                <a:cs typeface="Arial" panose="020B0604020202020204" pitchFamily="34" charset="0"/>
              </a:rPr>
              <a:t>“</a:t>
            </a:r>
            <a:r>
              <a:rPr lang="ru-RU" altLang="en-US" sz="2800">
                <a:cs typeface="Arial" panose="020B0604020202020204" pitchFamily="34" charset="0"/>
              </a:rPr>
              <a:t>.</a:t>
            </a:r>
            <a:endParaRPr lang="bg-BG" altLang="en-US" sz="2800">
              <a:cs typeface="Arial" panose="020B0604020202020204" pitchFamily="34" charset="0"/>
            </a:endParaRPr>
          </a:p>
        </p:txBody>
      </p:sp>
      <p:sp>
        <p:nvSpPr>
          <p:cNvPr id="8" name="Rounded Rectangle 7"/>
          <p:cNvSpPr/>
          <p:nvPr/>
        </p:nvSpPr>
        <p:spPr>
          <a:xfrm>
            <a:off x="479425" y="754063"/>
            <a:ext cx="7894638" cy="923925"/>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bg-BG" sz="2800" b="1" dirty="0"/>
              <a:t>ПРАВО НА ЖИЛИЩНО НАСТАНЯВАНЕ</a:t>
            </a:r>
            <a:endParaRPr lang="ru-RU" sz="2800" b="1" dirty="0"/>
          </a:p>
        </p:txBody>
      </p:sp>
      <p:pic>
        <p:nvPicPr>
          <p:cNvPr id="18437" name="Picture 2" descr="C:\Users\X55V\Desktop\Жилища снимки\imagesCAYAFPDD-9.jpg"/>
          <p:cNvPicPr>
            <a:picLocks noChangeAspect="1" noChangeArrowheads="1"/>
          </p:cNvPicPr>
          <p:nvPr/>
        </p:nvPicPr>
        <p:blipFill>
          <a:blip r:embed="rId5">
            <a:extLst>
              <a:ext uri="{28A0092B-C50C-407E-A947-70E740481C1C}">
                <a14:useLocalDpi xmlns:a14="http://schemas.microsoft.com/office/drawing/2010/main" val="0"/>
              </a:ext>
            </a:extLst>
          </a:blip>
          <a:srcRect t="25642"/>
          <a:stretch>
            <a:fillRect/>
          </a:stretch>
        </p:blipFill>
        <p:spPr bwMode="auto">
          <a:xfrm>
            <a:off x="5035550" y="5411788"/>
            <a:ext cx="1946275"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Group 1"/>
          <p:cNvGrpSpPr>
            <a:grpSpLocks/>
          </p:cNvGrpSpPr>
          <p:nvPr/>
        </p:nvGrpSpPr>
        <p:grpSpPr bwMode="auto">
          <a:xfrm>
            <a:off x="0" y="0"/>
            <a:ext cx="9144000" cy="504825"/>
            <a:chOff x="0" y="0"/>
            <a:chExt cx="9144000" cy="505319"/>
          </a:xfrm>
        </p:grpSpPr>
        <p:grpSp>
          <p:nvGrpSpPr>
            <p:cNvPr id="19461" name="Group 2"/>
            <p:cNvGrpSpPr>
              <a:grpSpLocks/>
            </p:cNvGrpSpPr>
            <p:nvPr/>
          </p:nvGrpSpPr>
          <p:grpSpPr bwMode="auto">
            <a:xfrm>
              <a:off x="0" y="0"/>
              <a:ext cx="6645349" cy="505319"/>
              <a:chOff x="0" y="0"/>
              <a:chExt cx="6645349" cy="505319"/>
            </a:xfrm>
          </p:grpSpPr>
          <p:pic>
            <p:nvPicPr>
              <p:cNvPr id="19463"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9462"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sp>
        <p:nvSpPr>
          <p:cNvPr id="19459" name="TextBox 6"/>
          <p:cNvSpPr txBox="1">
            <a:spLocks noChangeArrowheads="1"/>
          </p:cNvSpPr>
          <p:nvPr/>
        </p:nvSpPr>
        <p:spPr bwMode="auto">
          <a:xfrm>
            <a:off x="107950" y="1855788"/>
            <a:ext cx="8928100" cy="483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1" algn="just" eaLnBrk="1" hangingPunct="1"/>
            <a:r>
              <a:rPr lang="ru-RU" altLang="en-US" sz="2800">
                <a:latin typeface="Bookman Old Style" panose="02050604050505020204" pitchFamily="18" charset="0"/>
                <a:cs typeface="Arial" panose="020B0604020202020204" pitchFamily="34" charset="0"/>
              </a:rPr>
              <a:t> </a:t>
            </a:r>
            <a:r>
              <a:rPr lang="bg-BG" altLang="en-US" sz="2800" b="1"/>
              <a:t>В повечето държави членки упражняването на това право се осъществява посредством УОИИ, в съответствие </a:t>
            </a:r>
            <a:r>
              <a:rPr lang="bg-BG" altLang="en-US" sz="2800" b="1" u="sng"/>
              <a:t>с член 36 от Хартата на основните права</a:t>
            </a:r>
            <a:r>
              <a:rPr lang="bg-BG" altLang="en-US" sz="2800" b="1"/>
              <a:t>, която гласи, че </a:t>
            </a:r>
            <a:r>
              <a:rPr lang="bg-BG" altLang="en-US" sz="2800" b="1" i="1"/>
              <a:t>„с цел да насърчава социалното и териториално единство на Съюза Съюзът признава и зачита достъпа до услугите от общ икономически интерес, предвиден от националните законодателства и практики в съответствие с Договорите“</a:t>
            </a:r>
            <a:r>
              <a:rPr lang="bg-BG" altLang="en-US" sz="2800" b="1"/>
              <a:t>.</a:t>
            </a:r>
          </a:p>
          <a:p>
            <a:pPr algn="just" eaLnBrk="1" hangingPunct="1"/>
            <a:endParaRPr lang="bg-BG" altLang="en-US" sz="2800">
              <a:cs typeface="Arial" panose="020B0604020202020204" pitchFamily="34" charset="0"/>
            </a:endParaRPr>
          </a:p>
        </p:txBody>
      </p:sp>
      <p:sp>
        <p:nvSpPr>
          <p:cNvPr id="8" name="Rounded Rectangle 7"/>
          <p:cNvSpPr/>
          <p:nvPr/>
        </p:nvSpPr>
        <p:spPr>
          <a:xfrm>
            <a:off x="479425" y="754063"/>
            <a:ext cx="7894638" cy="923925"/>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bg-BG" sz="2800" b="1" dirty="0"/>
              <a:t>ПРАВО НА ЖИЛИЩЕ</a:t>
            </a:r>
            <a:endParaRPr lang="ru-RU" sz="2800" b="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2" name="Group 1"/>
          <p:cNvGrpSpPr>
            <a:grpSpLocks/>
          </p:cNvGrpSpPr>
          <p:nvPr/>
        </p:nvGrpSpPr>
        <p:grpSpPr bwMode="auto">
          <a:xfrm>
            <a:off x="0" y="0"/>
            <a:ext cx="9144000" cy="504825"/>
            <a:chOff x="0" y="0"/>
            <a:chExt cx="9144000" cy="505319"/>
          </a:xfrm>
        </p:grpSpPr>
        <p:grpSp>
          <p:nvGrpSpPr>
            <p:cNvPr id="20485" name="Group 2"/>
            <p:cNvGrpSpPr>
              <a:grpSpLocks/>
            </p:cNvGrpSpPr>
            <p:nvPr/>
          </p:nvGrpSpPr>
          <p:grpSpPr bwMode="auto">
            <a:xfrm>
              <a:off x="0" y="0"/>
              <a:ext cx="6645349" cy="505319"/>
              <a:chOff x="0" y="0"/>
              <a:chExt cx="6645349" cy="505319"/>
            </a:xfrm>
          </p:grpSpPr>
          <p:pic>
            <p:nvPicPr>
              <p:cNvPr id="20487"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0486"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rgbClr val="FFFFFF"/>
                  </a:solidFill>
                  <a:cs typeface="Arial" panose="020B0604020202020204" pitchFamily="34" charset="0"/>
                </a:rPr>
                <a:t>www.mip.government.bg</a:t>
              </a:r>
            </a:p>
            <a:p>
              <a:pPr algn="ctr" eaLnBrk="1" hangingPunct="1">
                <a:spcBef>
                  <a:spcPct val="20000"/>
                </a:spcBef>
              </a:pPr>
              <a:r>
                <a:rPr lang="bg-BG" altLang="en-US" sz="1400" b="1">
                  <a:solidFill>
                    <a:srgbClr val="FFFFFF"/>
                  </a:solidFill>
                  <a:cs typeface="Arial" panose="020B0604020202020204" pitchFamily="34" charset="0"/>
                </a:rPr>
                <a:t>Дирекция ЖПСО</a:t>
              </a:r>
            </a:p>
          </p:txBody>
        </p:sp>
      </p:grpSp>
      <p:sp>
        <p:nvSpPr>
          <p:cNvPr id="11267" name="TextBox 6"/>
          <p:cNvSpPr txBox="1">
            <a:spLocks noChangeArrowheads="1"/>
          </p:cNvSpPr>
          <p:nvPr/>
        </p:nvSpPr>
        <p:spPr bwMode="auto">
          <a:xfrm>
            <a:off x="107950" y="1855788"/>
            <a:ext cx="8928100"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just" eaLnBrk="1" hangingPunct="1">
              <a:defRPr/>
            </a:pPr>
            <a:r>
              <a:rPr lang="ru-RU" sz="2800" b="1" dirty="0" smtClean="0">
                <a:solidFill>
                  <a:srgbClr val="FFFFFF"/>
                </a:solidFill>
                <a:latin typeface="+mj-lt"/>
                <a:cs typeface="Arial" pitchFamily="34" charset="0"/>
              </a:rPr>
              <a:t>Инвестициите в областта на социалното жилищно настаняване формират част от по-глобална политика, насочена към организиране и финансиране на предлагането на публични социални, здравни и образователни услуги</a:t>
            </a:r>
            <a:r>
              <a:rPr lang="ru-RU" sz="2800" b="1" dirty="0" smtClean="0">
                <a:solidFill>
                  <a:srgbClr val="FFFFFF"/>
                </a:solidFill>
                <a:cs typeface="Arial" pitchFamily="34" charset="0"/>
              </a:rPr>
              <a:t>.</a:t>
            </a:r>
          </a:p>
          <a:p>
            <a:pPr algn="just" eaLnBrk="1" hangingPunct="1">
              <a:defRPr/>
            </a:pPr>
            <a:endParaRPr lang="bg-BG" sz="2800" b="1" dirty="0" smtClean="0">
              <a:solidFill>
                <a:srgbClr val="FFFFFF"/>
              </a:solidFill>
              <a:cs typeface="Arial" pitchFamily="34" charset="0"/>
            </a:endParaRPr>
          </a:p>
        </p:txBody>
      </p:sp>
      <p:sp>
        <p:nvSpPr>
          <p:cNvPr id="8" name="Rounded Rectangle 7"/>
          <p:cNvSpPr/>
          <p:nvPr/>
        </p:nvSpPr>
        <p:spPr>
          <a:xfrm>
            <a:off x="479425" y="754063"/>
            <a:ext cx="7894638" cy="923925"/>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bg-BG" sz="2800" b="1" dirty="0">
                <a:solidFill>
                  <a:srgbClr val="FFFFFF"/>
                </a:solidFill>
              </a:rPr>
              <a:t>РОБЯ НА СОЦИАЛНОТО ЖИЛИЩНО НАСТАНЯВАНЕ</a:t>
            </a:r>
            <a:endParaRPr lang="ru-RU" sz="2800" b="1" dirty="0">
              <a:solidFill>
                <a:srgbClr val="FFFFFF"/>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Group 1"/>
          <p:cNvGrpSpPr>
            <a:grpSpLocks/>
          </p:cNvGrpSpPr>
          <p:nvPr/>
        </p:nvGrpSpPr>
        <p:grpSpPr bwMode="auto">
          <a:xfrm>
            <a:off x="0" y="0"/>
            <a:ext cx="9144000" cy="504825"/>
            <a:chOff x="0" y="0"/>
            <a:chExt cx="9144000" cy="505319"/>
          </a:xfrm>
        </p:grpSpPr>
        <p:grpSp>
          <p:nvGrpSpPr>
            <p:cNvPr id="21509" name="Group 2"/>
            <p:cNvGrpSpPr>
              <a:grpSpLocks/>
            </p:cNvGrpSpPr>
            <p:nvPr/>
          </p:nvGrpSpPr>
          <p:grpSpPr bwMode="auto">
            <a:xfrm>
              <a:off x="0" y="0"/>
              <a:ext cx="6645349" cy="505319"/>
              <a:chOff x="0" y="0"/>
              <a:chExt cx="6645349" cy="505319"/>
            </a:xfrm>
          </p:grpSpPr>
          <p:pic>
            <p:nvPicPr>
              <p:cNvPr id="21511"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1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1510"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chemeClr val="bg1"/>
                  </a:solidFill>
                  <a:cs typeface="Arial" panose="020B0604020202020204" pitchFamily="34" charset="0"/>
                </a:rPr>
                <a:t>www.mip.government.bg</a:t>
              </a:r>
            </a:p>
            <a:p>
              <a:pPr algn="ctr" eaLnBrk="1" hangingPunct="1">
                <a:spcBef>
                  <a:spcPct val="20000"/>
                </a:spcBef>
              </a:pPr>
              <a:r>
                <a:rPr lang="bg-BG" altLang="en-US" sz="1400" b="1">
                  <a:solidFill>
                    <a:schemeClr val="bg1"/>
                  </a:solidFill>
                  <a:cs typeface="Arial" panose="020B0604020202020204" pitchFamily="34" charset="0"/>
                </a:rPr>
                <a:t>Дирекция ЖПСО</a:t>
              </a:r>
            </a:p>
          </p:txBody>
        </p:sp>
      </p:grpSp>
      <p:sp>
        <p:nvSpPr>
          <p:cNvPr id="11267" name="TextBox 6"/>
          <p:cNvSpPr txBox="1">
            <a:spLocks noChangeArrowheads="1"/>
          </p:cNvSpPr>
          <p:nvPr/>
        </p:nvSpPr>
        <p:spPr bwMode="auto">
          <a:xfrm>
            <a:off x="107950" y="2041525"/>
            <a:ext cx="8928100" cy="483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just" eaLnBrk="1" hangingPunct="1">
              <a:defRPr/>
            </a:pPr>
            <a:r>
              <a:rPr lang="ru-RU" sz="2800" b="1" dirty="0" smtClean="0">
                <a:solidFill>
                  <a:srgbClr val="FFFF00"/>
                </a:solidFill>
                <a:latin typeface="+mj-lt"/>
                <a:cs typeface="Arial" pitchFamily="34" charset="0"/>
              </a:rPr>
              <a:t>Основни ползи от строителството и ремонта на социални жилища:</a:t>
            </a:r>
          </a:p>
          <a:p>
            <a:pPr marL="457200" indent="-457200" algn="just" eaLnBrk="1" hangingPunct="1">
              <a:buFont typeface="Wingdings" pitchFamily="2" charset="2"/>
              <a:buChar char="ü"/>
              <a:defRPr/>
            </a:pPr>
            <a:r>
              <a:rPr lang="ru-RU" sz="2800" dirty="0" smtClean="0">
                <a:latin typeface="+mj-lt"/>
                <a:cs typeface="Arial" pitchFamily="34" charset="0"/>
              </a:rPr>
              <a:t>Жилищно настаняване надостъпна цена</a:t>
            </a:r>
          </a:p>
          <a:p>
            <a:pPr marL="457200" indent="-457200" algn="just" eaLnBrk="1" hangingPunct="1">
              <a:buFont typeface="Wingdings" pitchFamily="2" charset="2"/>
              <a:buChar char="ü"/>
              <a:defRPr/>
            </a:pPr>
            <a:r>
              <a:rPr lang="ru-RU" sz="2800" dirty="0" smtClean="0">
                <a:latin typeface="+mj-lt"/>
                <a:cs typeface="Arial" pitchFamily="34" charset="0"/>
              </a:rPr>
              <a:t>Социално включване на уязвими към бедността социални групи от хора</a:t>
            </a:r>
          </a:p>
          <a:p>
            <a:pPr marL="457200" indent="-457200" algn="just" eaLnBrk="1" hangingPunct="1">
              <a:buFont typeface="Wingdings" pitchFamily="2" charset="2"/>
              <a:buChar char="ü"/>
              <a:defRPr/>
            </a:pPr>
            <a:r>
              <a:rPr lang="ru-RU" sz="2800" dirty="0" smtClean="0">
                <a:latin typeface="+mj-lt"/>
                <a:cs typeface="Arial" pitchFamily="34" charset="0"/>
              </a:rPr>
              <a:t>Стимулиране на националните икономики</a:t>
            </a:r>
          </a:p>
          <a:p>
            <a:pPr marL="457200" indent="-457200" algn="just" eaLnBrk="1" hangingPunct="1">
              <a:buFont typeface="Wingdings" pitchFamily="2" charset="2"/>
              <a:buChar char="ü"/>
              <a:defRPr/>
            </a:pPr>
            <a:r>
              <a:rPr lang="ru-RU" sz="2800" dirty="0" smtClean="0">
                <a:latin typeface="+mj-lt"/>
                <a:cs typeface="Arial" pitchFamily="34" charset="0"/>
              </a:rPr>
              <a:t>Регулиране на жилищните пазари</a:t>
            </a:r>
          </a:p>
          <a:p>
            <a:pPr marL="457200" indent="-457200" algn="just" eaLnBrk="1" hangingPunct="1">
              <a:buFont typeface="Wingdings" pitchFamily="2" charset="2"/>
              <a:buChar char="ü"/>
              <a:defRPr/>
            </a:pPr>
            <a:r>
              <a:rPr lang="ru-RU" sz="2800" dirty="0" smtClean="0">
                <a:latin typeface="+mj-lt"/>
                <a:cs typeface="Arial" pitchFamily="34" charset="0"/>
              </a:rPr>
              <a:t>Борба срещу енергийната бедност</a:t>
            </a:r>
          </a:p>
          <a:p>
            <a:pPr marL="457200" indent="-457200" algn="just" eaLnBrk="1" hangingPunct="1">
              <a:buFont typeface="Wingdings" pitchFamily="2" charset="2"/>
              <a:buChar char="ü"/>
              <a:defRPr/>
            </a:pPr>
            <a:r>
              <a:rPr lang="ru-RU" sz="2800" dirty="0" smtClean="0">
                <a:latin typeface="+mj-lt"/>
                <a:cs typeface="Arial" pitchFamily="34" charset="0"/>
              </a:rPr>
              <a:t>Борба с бедността и социалното изключване</a:t>
            </a:r>
          </a:p>
          <a:p>
            <a:pPr marL="457200" indent="-457200" algn="just" eaLnBrk="1" hangingPunct="1">
              <a:buFont typeface="Wingdings" pitchFamily="2" charset="2"/>
              <a:buChar char="ü"/>
              <a:defRPr/>
            </a:pPr>
            <a:r>
              <a:rPr lang="ru-RU" sz="2800" dirty="0" smtClean="0">
                <a:latin typeface="+mj-lt"/>
                <a:cs typeface="Arial" pitchFamily="34" charset="0"/>
              </a:rPr>
              <a:t>Повишаване на трудовата заетост и образование</a:t>
            </a:r>
          </a:p>
          <a:p>
            <a:pPr marL="457200" indent="-457200" algn="just" eaLnBrk="1" hangingPunct="1">
              <a:buFont typeface="Wingdings" pitchFamily="2" charset="2"/>
              <a:buChar char="ü"/>
              <a:defRPr/>
            </a:pPr>
            <a:r>
              <a:rPr lang="ru-RU" sz="2800" dirty="0" smtClean="0">
                <a:latin typeface="+mj-lt"/>
                <a:cs typeface="Arial" pitchFamily="34" charset="0"/>
              </a:rPr>
              <a:t>Повишаване на приходите от данъци </a:t>
            </a:r>
          </a:p>
        </p:txBody>
      </p:sp>
      <p:sp>
        <p:nvSpPr>
          <p:cNvPr id="8" name="Rounded Rectangle 7"/>
          <p:cNvSpPr/>
          <p:nvPr/>
        </p:nvSpPr>
        <p:spPr>
          <a:xfrm>
            <a:off x="479425" y="715963"/>
            <a:ext cx="7894638" cy="1363662"/>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400" b="1" dirty="0"/>
              <a:t>ЕВРОПЕЙСКИ ПОЛИТИКИ ЗА СОЦИАЛНИ ЖИЛИЩА В ПОЛЗА НА ЦЕЛИТЕ НА СТРАТЕГИЯ «ЕВРОПА 2020»</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30" name="Group 1"/>
          <p:cNvGrpSpPr>
            <a:grpSpLocks/>
          </p:cNvGrpSpPr>
          <p:nvPr/>
        </p:nvGrpSpPr>
        <p:grpSpPr bwMode="auto">
          <a:xfrm>
            <a:off x="0" y="0"/>
            <a:ext cx="9144000" cy="504825"/>
            <a:chOff x="0" y="0"/>
            <a:chExt cx="9144000" cy="505319"/>
          </a:xfrm>
        </p:grpSpPr>
        <p:grpSp>
          <p:nvGrpSpPr>
            <p:cNvPr id="22533" name="Group 2"/>
            <p:cNvGrpSpPr>
              <a:grpSpLocks/>
            </p:cNvGrpSpPr>
            <p:nvPr/>
          </p:nvGrpSpPr>
          <p:grpSpPr bwMode="auto">
            <a:xfrm>
              <a:off x="0" y="0"/>
              <a:ext cx="6645349" cy="505319"/>
              <a:chOff x="0" y="0"/>
              <a:chExt cx="6645349" cy="505319"/>
            </a:xfrm>
          </p:grpSpPr>
          <p:pic>
            <p:nvPicPr>
              <p:cNvPr id="22535"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2534"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rgbClr val="FFFFFF"/>
                  </a:solidFill>
                  <a:cs typeface="Arial" panose="020B0604020202020204" pitchFamily="34" charset="0"/>
                </a:rPr>
                <a:t>www.mip.government.bg</a:t>
              </a:r>
            </a:p>
            <a:p>
              <a:pPr algn="ctr" eaLnBrk="1" hangingPunct="1">
                <a:spcBef>
                  <a:spcPct val="20000"/>
                </a:spcBef>
              </a:pPr>
              <a:r>
                <a:rPr lang="bg-BG" altLang="en-US" sz="1400" b="1">
                  <a:solidFill>
                    <a:srgbClr val="FFFFFF"/>
                  </a:solidFill>
                  <a:cs typeface="Arial" panose="020B0604020202020204" pitchFamily="34" charset="0"/>
                </a:rPr>
                <a:t>Дирекция ЖПСО</a:t>
              </a:r>
            </a:p>
          </p:txBody>
        </p:sp>
      </p:grpSp>
      <p:sp>
        <p:nvSpPr>
          <p:cNvPr id="22531" name="TextBox 6"/>
          <p:cNvSpPr txBox="1">
            <a:spLocks noChangeArrowheads="1"/>
          </p:cNvSpPr>
          <p:nvPr/>
        </p:nvSpPr>
        <p:spPr bwMode="auto">
          <a:xfrm>
            <a:off x="107950" y="1970088"/>
            <a:ext cx="9036050" cy="569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457200" indent="-457200" algn="just" eaLnBrk="1" hangingPunct="1">
              <a:buFont typeface="Wingdings" pitchFamily="2" charset="2"/>
              <a:buChar char="v"/>
              <a:defRPr/>
            </a:pPr>
            <a:r>
              <a:rPr lang="ru-RU" sz="2800" dirty="0" smtClean="0">
                <a:solidFill>
                  <a:srgbClr val="FFFFFF"/>
                </a:solidFill>
                <a:latin typeface="+mn-lt"/>
                <a:cs typeface="Arial" charset="0"/>
              </a:rPr>
              <a:t>Модел на растеж Европа 2020: голям акцент върху заетостта, намаляването на бедността, екологична и социална устойчивост – всички те помагат също на конкурентноспособността.</a:t>
            </a:r>
          </a:p>
          <a:p>
            <a:pPr marL="457200" indent="-457200" algn="just" eaLnBrk="1" hangingPunct="1">
              <a:buFont typeface="Wingdings" pitchFamily="2" charset="2"/>
              <a:buChar char="v"/>
              <a:defRPr/>
            </a:pPr>
            <a:r>
              <a:rPr lang="ru-RU" sz="2800" dirty="0" smtClean="0">
                <a:solidFill>
                  <a:srgbClr val="FFFFFF"/>
                </a:solidFill>
                <a:latin typeface="+mn-lt"/>
                <a:cs typeface="Arial" charset="0"/>
              </a:rPr>
              <a:t>Курс на политака в посока на действия в подкрепа на </a:t>
            </a:r>
            <a:r>
              <a:rPr lang="ru-RU" sz="2800" b="1" u="sng" dirty="0" smtClean="0">
                <a:solidFill>
                  <a:srgbClr val="FFFFFF"/>
                </a:solidFill>
                <a:latin typeface="+mn-lt"/>
                <a:cs typeface="Arial" charset="0"/>
              </a:rPr>
              <a:t>социалното предприемачество</a:t>
            </a:r>
            <a:r>
              <a:rPr lang="ru-RU" sz="2800" dirty="0" smtClean="0">
                <a:solidFill>
                  <a:srgbClr val="FFFFFF"/>
                </a:solidFill>
                <a:latin typeface="+mn-lt"/>
                <a:cs typeface="Arial" charset="0"/>
              </a:rPr>
              <a:t>.</a:t>
            </a:r>
          </a:p>
          <a:p>
            <a:pPr marL="457200" indent="-457200" algn="just" eaLnBrk="1" hangingPunct="1">
              <a:buFont typeface="Wingdings" pitchFamily="2" charset="2"/>
              <a:buChar char="v"/>
              <a:defRPr/>
            </a:pPr>
            <a:r>
              <a:rPr lang="ru-RU" sz="2800" dirty="0" smtClean="0">
                <a:solidFill>
                  <a:srgbClr val="FFFFFF"/>
                </a:solidFill>
                <a:latin typeface="+mn-lt"/>
                <a:cs typeface="Arial" charset="0"/>
              </a:rPr>
              <a:t>Инициатива за социален бизнес.</a:t>
            </a:r>
          </a:p>
          <a:p>
            <a:pPr marL="457200" indent="-457200" algn="just" eaLnBrk="1" hangingPunct="1">
              <a:buFont typeface="Wingdings" pitchFamily="2" charset="2"/>
              <a:buChar char="v"/>
              <a:defRPr/>
            </a:pPr>
            <a:r>
              <a:rPr lang="ru-RU" sz="2800" dirty="0" smtClean="0">
                <a:solidFill>
                  <a:srgbClr val="FFFFFF"/>
                </a:solidFill>
                <a:latin typeface="+mn-lt"/>
                <a:cs typeface="Arial" charset="0"/>
              </a:rPr>
              <a:t>Достъп до финансиране. </a:t>
            </a:r>
          </a:p>
          <a:p>
            <a:pPr marL="457200" indent="-457200" algn="just" eaLnBrk="1" hangingPunct="1">
              <a:buFont typeface="Arial" pitchFamily="34" charset="0"/>
              <a:buChar char="•"/>
              <a:defRPr/>
            </a:pPr>
            <a:r>
              <a:rPr lang="ru-RU" sz="2800" dirty="0" smtClean="0">
                <a:solidFill>
                  <a:srgbClr val="FFFFFF"/>
                </a:solidFill>
                <a:latin typeface="+mn-lt"/>
                <a:cs typeface="Arial" charset="0"/>
              </a:rPr>
              <a:t>Признаване, видимост, изграждане на капацитет. Регулаторна рамка (вкл. обществени поръчки, държавна помощ) “.</a:t>
            </a:r>
          </a:p>
          <a:p>
            <a:pPr algn="just" eaLnBrk="1" hangingPunct="1">
              <a:defRPr/>
            </a:pPr>
            <a:endParaRPr lang="ru-RU" sz="2800" dirty="0" smtClean="0">
              <a:solidFill>
                <a:srgbClr val="FFFFFF"/>
              </a:solidFill>
              <a:latin typeface="+mn-lt"/>
              <a:cs typeface="Arial" charset="0"/>
            </a:endParaRPr>
          </a:p>
          <a:p>
            <a:pPr algn="just" eaLnBrk="1" hangingPunct="1">
              <a:defRPr/>
            </a:pPr>
            <a:endParaRPr lang="bg-BG" sz="2800" dirty="0" smtClean="0">
              <a:solidFill>
                <a:srgbClr val="FFFFFF"/>
              </a:solidFill>
              <a:latin typeface="+mn-lt"/>
              <a:cs typeface="Arial" charset="0"/>
            </a:endParaRPr>
          </a:p>
        </p:txBody>
      </p:sp>
      <p:sp>
        <p:nvSpPr>
          <p:cNvPr id="8" name="Rounded Rectangle 7"/>
          <p:cNvSpPr/>
          <p:nvPr/>
        </p:nvSpPr>
        <p:spPr>
          <a:xfrm>
            <a:off x="479425" y="563563"/>
            <a:ext cx="7894638" cy="1363662"/>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800" b="1" dirty="0">
                <a:solidFill>
                  <a:srgbClr val="FFFFFF"/>
                </a:solidFill>
              </a:rPr>
              <a:t>ЕВРОПА 2020 И КОНЦЕПЦИЯТА ЗА СОЦИАЛНА ПАЗАРНА ИКОНОМИКА КАТО ОТГОВОР НА КРИЗАТА</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Group 1"/>
          <p:cNvGrpSpPr>
            <a:grpSpLocks/>
          </p:cNvGrpSpPr>
          <p:nvPr/>
        </p:nvGrpSpPr>
        <p:grpSpPr bwMode="auto">
          <a:xfrm>
            <a:off x="0" y="0"/>
            <a:ext cx="9144000" cy="504825"/>
            <a:chOff x="0" y="0"/>
            <a:chExt cx="9144000" cy="505319"/>
          </a:xfrm>
        </p:grpSpPr>
        <p:grpSp>
          <p:nvGrpSpPr>
            <p:cNvPr id="23557" name="Group 2"/>
            <p:cNvGrpSpPr>
              <a:grpSpLocks/>
            </p:cNvGrpSpPr>
            <p:nvPr/>
          </p:nvGrpSpPr>
          <p:grpSpPr bwMode="auto">
            <a:xfrm>
              <a:off x="0" y="0"/>
              <a:ext cx="6645349" cy="505319"/>
              <a:chOff x="0" y="0"/>
              <a:chExt cx="6645349" cy="505319"/>
            </a:xfrm>
          </p:grpSpPr>
          <p:pic>
            <p:nvPicPr>
              <p:cNvPr id="23559"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6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3558"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rgbClr val="FFFFFF"/>
                  </a:solidFill>
                  <a:cs typeface="Arial" panose="020B0604020202020204" pitchFamily="34" charset="0"/>
                </a:rPr>
                <a:t>www.mip.government.bg</a:t>
              </a:r>
            </a:p>
            <a:p>
              <a:pPr algn="ctr" eaLnBrk="1" hangingPunct="1">
                <a:spcBef>
                  <a:spcPct val="20000"/>
                </a:spcBef>
              </a:pPr>
              <a:r>
                <a:rPr lang="bg-BG" altLang="en-US" sz="1400" b="1">
                  <a:solidFill>
                    <a:srgbClr val="FFFFFF"/>
                  </a:solidFill>
                  <a:cs typeface="Arial" panose="020B0604020202020204" pitchFamily="34" charset="0"/>
                </a:rPr>
                <a:t>Дирекция ЖПСО</a:t>
              </a:r>
            </a:p>
          </p:txBody>
        </p:sp>
      </p:grpSp>
      <p:sp>
        <p:nvSpPr>
          <p:cNvPr id="22531" name="TextBox 6"/>
          <p:cNvSpPr txBox="1">
            <a:spLocks noChangeArrowheads="1"/>
          </p:cNvSpPr>
          <p:nvPr/>
        </p:nvSpPr>
        <p:spPr bwMode="auto">
          <a:xfrm>
            <a:off x="0" y="1587500"/>
            <a:ext cx="9144000" cy="600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defRPr/>
            </a:pPr>
            <a:r>
              <a:rPr lang="ru-RU" sz="2400" b="1" dirty="0" smtClean="0">
                <a:solidFill>
                  <a:srgbClr val="FFFF00"/>
                </a:solidFill>
                <a:latin typeface="+mn-lt"/>
                <a:cs typeface="Arial" charset="0"/>
              </a:rPr>
              <a:t>Стратегия 2020 има няколко водещи инициативи:</a:t>
            </a:r>
          </a:p>
          <a:p>
            <a:pPr marL="457200" indent="-457200" algn="just" eaLnBrk="1" hangingPunct="1">
              <a:buFont typeface="Wingdings" pitchFamily="2" charset="2"/>
              <a:buChar char="v"/>
              <a:defRPr/>
            </a:pPr>
            <a:r>
              <a:rPr lang="bg-BG" sz="2400" dirty="0" smtClean="0">
                <a:solidFill>
                  <a:srgbClr val="FFFFFF"/>
                </a:solidFill>
                <a:latin typeface="+mn-lt"/>
                <a:cs typeface="Arial" charset="0"/>
              </a:rPr>
              <a:t>„</a:t>
            </a:r>
            <a:r>
              <a:rPr lang="ru-RU" sz="2400" dirty="0" smtClean="0">
                <a:solidFill>
                  <a:srgbClr val="FFFFFF"/>
                </a:solidFill>
                <a:latin typeface="+mn-lt"/>
                <a:cs typeface="Arial" charset="0"/>
              </a:rPr>
              <a:t>Европейската платформа срещу бедността и социалното изключване</a:t>
            </a:r>
            <a:r>
              <a:rPr lang="bg-BG" sz="2400" dirty="0" smtClean="0">
                <a:solidFill>
                  <a:srgbClr val="FFFFFF"/>
                </a:solidFill>
                <a:latin typeface="+mn-lt"/>
                <a:cs typeface="Arial" charset="0"/>
              </a:rPr>
              <a:t>“</a:t>
            </a:r>
          </a:p>
          <a:p>
            <a:pPr marL="457200" indent="-457200" algn="just" eaLnBrk="1" hangingPunct="1">
              <a:buFont typeface="Wingdings" pitchFamily="2" charset="2"/>
              <a:buChar char="v"/>
              <a:defRPr/>
            </a:pPr>
            <a:r>
              <a:rPr lang="bg-BG" sz="2400" dirty="0" smtClean="0">
                <a:solidFill>
                  <a:srgbClr val="FFFFFF"/>
                </a:solidFill>
                <a:latin typeface="+mn-lt"/>
                <a:cs typeface="Arial" charset="0"/>
              </a:rPr>
              <a:t> </a:t>
            </a:r>
            <a:r>
              <a:rPr lang="ru-RU" sz="2400" dirty="0" smtClean="0">
                <a:solidFill>
                  <a:srgbClr val="FFFFFF"/>
                </a:solidFill>
                <a:latin typeface="+mn-lt"/>
                <a:cs typeface="Arial" charset="0"/>
              </a:rPr>
              <a:t>Програмата за социална промяна и социални иновации (ПСПСИ), „Хоризонт 2020“.</a:t>
            </a:r>
          </a:p>
          <a:p>
            <a:pPr marL="457200" indent="-457200" algn="just" eaLnBrk="1" hangingPunct="1">
              <a:buFont typeface="Wingdings" pitchFamily="2" charset="2"/>
              <a:buChar char="v"/>
              <a:defRPr/>
            </a:pPr>
            <a:r>
              <a:rPr lang="ru-RU" sz="2400" dirty="0" smtClean="0">
                <a:solidFill>
                  <a:srgbClr val="FFFFFF"/>
                </a:solidFill>
                <a:latin typeface="+mn-lt"/>
                <a:cs typeface="Arial" charset="0"/>
              </a:rPr>
              <a:t>„Пакта за социални инвестиции“</a:t>
            </a:r>
          </a:p>
          <a:p>
            <a:pPr marL="457200" indent="-457200" algn="just" eaLnBrk="1" hangingPunct="1">
              <a:buFont typeface="Wingdings" pitchFamily="2" charset="2"/>
              <a:buChar char="v"/>
              <a:defRPr/>
            </a:pPr>
            <a:r>
              <a:rPr lang="ru-RU" sz="2400" dirty="0" smtClean="0">
                <a:solidFill>
                  <a:srgbClr val="FFFFFF"/>
                </a:solidFill>
                <a:latin typeface="+mn-lt"/>
                <a:cs typeface="Arial" charset="0"/>
              </a:rPr>
              <a:t>„Инвестициите в децата и младежката заетост — изход от порочния кръг на неравностойно положение“. </a:t>
            </a:r>
          </a:p>
          <a:p>
            <a:pPr marL="457200" indent="-457200" algn="just" eaLnBrk="1" hangingPunct="1">
              <a:buFont typeface="Wingdings" pitchFamily="2" charset="2"/>
              <a:buChar char="v"/>
              <a:defRPr/>
            </a:pPr>
            <a:r>
              <a:rPr lang="ru-RU" sz="2400" dirty="0" smtClean="0">
                <a:solidFill>
                  <a:srgbClr val="FFFFFF"/>
                </a:solidFill>
                <a:latin typeface="+mn-lt"/>
                <a:cs typeface="Arial" charset="0"/>
              </a:rPr>
              <a:t>Развитие на социалните системи и повишаване на ефективността на социалните политики на държавите членки.</a:t>
            </a:r>
          </a:p>
          <a:p>
            <a:pPr marL="457200" indent="-457200" algn="just" eaLnBrk="1" hangingPunct="1">
              <a:buFont typeface="Wingdings" pitchFamily="2" charset="2"/>
              <a:buChar char="v"/>
              <a:defRPr/>
            </a:pPr>
            <a:r>
              <a:rPr lang="bg-BG" sz="2400" dirty="0" smtClean="0">
                <a:solidFill>
                  <a:srgbClr val="FFFFFF"/>
                </a:solidFill>
                <a:latin typeface="+mn-lt"/>
                <a:cs typeface="Arial" charset="0"/>
              </a:rPr>
              <a:t>„Учене през целия живот“. </a:t>
            </a:r>
            <a:r>
              <a:rPr lang="bg-BG" sz="2400" u="sng" dirty="0" smtClean="0">
                <a:solidFill>
                  <a:srgbClr val="FFFFFF"/>
                </a:solidFill>
                <a:latin typeface="+mn-lt"/>
                <a:cs typeface="Arial" charset="0"/>
              </a:rPr>
              <a:t>Цел:</a:t>
            </a:r>
            <a:r>
              <a:rPr lang="bg-BG" sz="2400" dirty="0" smtClean="0">
                <a:solidFill>
                  <a:srgbClr val="FFFFFF"/>
                </a:solidFill>
                <a:latin typeface="+mn-lt"/>
                <a:cs typeface="Arial" charset="0"/>
              </a:rPr>
              <a:t> </a:t>
            </a:r>
            <a:r>
              <a:rPr lang="ru-RU" sz="2400" dirty="0" smtClean="0">
                <a:solidFill>
                  <a:srgbClr val="FFFFFF"/>
                </a:solidFill>
                <a:latin typeface="+mn-lt"/>
                <a:cs typeface="Arial" charset="0"/>
              </a:rPr>
              <a:t>Увеличаване участието на възрастни в учене през целия живот на 15% до 2020 г.</a:t>
            </a:r>
          </a:p>
          <a:p>
            <a:pPr algn="just" eaLnBrk="1" hangingPunct="1">
              <a:defRPr/>
            </a:pPr>
            <a:r>
              <a:rPr lang="ru-RU" sz="1600" b="1" i="1" dirty="0" smtClean="0">
                <a:solidFill>
                  <a:srgbClr val="FFFF00"/>
                </a:solidFill>
                <a:latin typeface="+mn-lt"/>
                <a:cs typeface="Arial" charset="0"/>
              </a:rPr>
              <a:t>В момента в Европа четирима души издържат едно лице на възраст над 65 г., като се счита, че до 2040 г. това съотношение ще намалее наполовина</a:t>
            </a:r>
            <a:r>
              <a:rPr lang="ru-RU" sz="1600" i="1" dirty="0" smtClean="0">
                <a:solidFill>
                  <a:srgbClr val="FFFF00"/>
                </a:solidFill>
                <a:latin typeface="+mn-lt"/>
                <a:cs typeface="Arial" charset="0"/>
              </a:rPr>
              <a:t>.</a:t>
            </a:r>
            <a:endParaRPr lang="bg-BG" sz="1600" dirty="0" smtClean="0">
              <a:solidFill>
                <a:srgbClr val="FFFF00"/>
              </a:solidFill>
              <a:latin typeface="+mn-lt"/>
              <a:cs typeface="Arial" charset="0"/>
            </a:endParaRPr>
          </a:p>
          <a:p>
            <a:pPr algn="just" eaLnBrk="1" hangingPunct="1">
              <a:defRPr/>
            </a:pPr>
            <a:r>
              <a:rPr lang="ru-RU" sz="1600" dirty="0" smtClean="0">
                <a:solidFill>
                  <a:srgbClr val="FFFFFF"/>
                </a:solidFill>
                <a:latin typeface="+mn-lt"/>
                <a:cs typeface="Arial" charset="0"/>
              </a:rPr>
              <a:t> </a:t>
            </a:r>
          </a:p>
          <a:p>
            <a:pPr algn="just" eaLnBrk="1" hangingPunct="1">
              <a:defRPr/>
            </a:pPr>
            <a:endParaRPr lang="bg-BG" sz="2400" dirty="0" smtClean="0">
              <a:solidFill>
                <a:srgbClr val="FFFFFF"/>
              </a:solidFill>
              <a:latin typeface="+mn-lt"/>
              <a:cs typeface="Arial" charset="0"/>
            </a:endParaRPr>
          </a:p>
        </p:txBody>
      </p:sp>
      <p:sp>
        <p:nvSpPr>
          <p:cNvPr id="8" name="Rounded Rectangle 7"/>
          <p:cNvSpPr/>
          <p:nvPr/>
        </p:nvSpPr>
        <p:spPr>
          <a:xfrm>
            <a:off x="479425" y="563563"/>
            <a:ext cx="7894638" cy="909637"/>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800" b="1" dirty="0">
                <a:solidFill>
                  <a:srgbClr val="FFFFFF"/>
                </a:solidFill>
              </a:rPr>
              <a:t>ВОДЕЩИ ИНИЦИАТИВИ НА СТРАТЕГИЯ </a:t>
            </a:r>
            <a:r>
              <a:rPr lang="bg-BG" sz="2800" b="1" dirty="0">
                <a:solidFill>
                  <a:srgbClr val="FFFFFF"/>
                </a:solidFill>
              </a:rPr>
              <a:t>„</a:t>
            </a:r>
            <a:r>
              <a:rPr lang="ru-RU" sz="2800" b="1" dirty="0">
                <a:solidFill>
                  <a:srgbClr val="FFFFFF"/>
                </a:solidFill>
              </a:rPr>
              <a:t>ЕВРОПА 2020</a:t>
            </a:r>
            <a:r>
              <a:rPr lang="bg-BG" sz="2800" b="1" dirty="0">
                <a:solidFill>
                  <a:srgbClr val="FFFFFF"/>
                </a:solidFill>
              </a:rPr>
              <a:t>“</a:t>
            </a:r>
            <a:endParaRPr lang="ru-RU" sz="2800" b="1" dirty="0">
              <a:solidFill>
                <a:srgbClr val="FFFFFF"/>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oup 1"/>
          <p:cNvGrpSpPr>
            <a:grpSpLocks/>
          </p:cNvGrpSpPr>
          <p:nvPr/>
        </p:nvGrpSpPr>
        <p:grpSpPr bwMode="auto">
          <a:xfrm>
            <a:off x="0" y="0"/>
            <a:ext cx="9144000" cy="504825"/>
            <a:chOff x="0" y="0"/>
            <a:chExt cx="9144000" cy="505319"/>
          </a:xfrm>
        </p:grpSpPr>
        <p:grpSp>
          <p:nvGrpSpPr>
            <p:cNvPr id="24581" name="Group 2"/>
            <p:cNvGrpSpPr>
              <a:grpSpLocks/>
            </p:cNvGrpSpPr>
            <p:nvPr/>
          </p:nvGrpSpPr>
          <p:grpSpPr bwMode="auto">
            <a:xfrm>
              <a:off x="0" y="0"/>
              <a:ext cx="6645349" cy="505319"/>
              <a:chOff x="0" y="0"/>
              <a:chExt cx="6645349" cy="505319"/>
            </a:xfrm>
          </p:grpSpPr>
          <p:pic>
            <p:nvPicPr>
              <p:cNvPr id="24583"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4582"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rgbClr val="FFFFFF"/>
                  </a:solidFill>
                  <a:cs typeface="Arial" panose="020B0604020202020204" pitchFamily="34" charset="0"/>
                </a:rPr>
                <a:t>www.mip.government.bg</a:t>
              </a:r>
            </a:p>
            <a:p>
              <a:pPr algn="ctr" eaLnBrk="1" hangingPunct="1">
                <a:spcBef>
                  <a:spcPct val="20000"/>
                </a:spcBef>
              </a:pPr>
              <a:r>
                <a:rPr lang="bg-BG" altLang="en-US" sz="1400" b="1">
                  <a:solidFill>
                    <a:srgbClr val="FFFFFF"/>
                  </a:solidFill>
                  <a:cs typeface="Arial" panose="020B0604020202020204" pitchFamily="34" charset="0"/>
                </a:rPr>
                <a:t>Дирекция ЖПСО</a:t>
              </a:r>
            </a:p>
          </p:txBody>
        </p:sp>
      </p:grpSp>
      <p:sp>
        <p:nvSpPr>
          <p:cNvPr id="8" name="Rounded Rectangle 7"/>
          <p:cNvSpPr/>
          <p:nvPr/>
        </p:nvSpPr>
        <p:spPr>
          <a:xfrm>
            <a:off x="479425" y="563563"/>
            <a:ext cx="7894638" cy="909637"/>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800" b="1" dirty="0">
                <a:solidFill>
                  <a:srgbClr val="FFFFFF"/>
                </a:solidFill>
              </a:rPr>
              <a:t>КАКВО Е СОЦИАЛНО ПРЕДПРИЯТИЕ</a:t>
            </a:r>
          </a:p>
        </p:txBody>
      </p:sp>
      <p:sp>
        <p:nvSpPr>
          <p:cNvPr id="24580" name="Content Placeholder 2"/>
          <p:cNvSpPr>
            <a:spLocks noGrp="1"/>
          </p:cNvSpPr>
          <p:nvPr>
            <p:ph idx="1"/>
          </p:nvPr>
        </p:nvSpPr>
        <p:spPr>
          <a:xfrm>
            <a:off x="0" y="1473200"/>
            <a:ext cx="9034463" cy="5384800"/>
          </a:xfrm>
        </p:spPr>
        <p:txBody>
          <a:bodyPr/>
          <a:lstStyle/>
          <a:p>
            <a:pPr algn="just">
              <a:buClr>
                <a:srgbClr val="2D5EC1"/>
              </a:buClr>
            </a:pPr>
            <a:r>
              <a:rPr lang="bg-BG" altLang="bg-BG" sz="2000" smtClean="0"/>
              <a:t>Сравнително нова социалната бизнес инициатива, зависеща от разнообразието на икономическите структури, културните традиции и правни рамки на социалната икономика и социалното предприемачество в Европа и на ниво държави членки</a:t>
            </a:r>
            <a:r>
              <a:rPr lang="en-GB" altLang="bg-BG" sz="2000" smtClean="0"/>
              <a:t>:</a:t>
            </a:r>
          </a:p>
          <a:p>
            <a:pPr lvl="1" algn="just">
              <a:buClr>
                <a:srgbClr val="2D5EC1"/>
              </a:buClr>
              <a:buFont typeface="Wingdings" panose="05000000000000000000" pitchFamily="2" charset="2"/>
              <a:buChar char="Ø"/>
            </a:pPr>
            <a:r>
              <a:rPr lang="bg-BG" altLang="bg-BG" sz="2000" b="1" u="sng" smtClean="0"/>
              <a:t>Основна цел</a:t>
            </a:r>
            <a:r>
              <a:rPr lang="en-GB" altLang="bg-BG" sz="2000" b="1" u="sng" smtClean="0"/>
              <a:t>:</a:t>
            </a:r>
            <a:r>
              <a:rPr lang="en-GB" altLang="bg-BG" sz="2000" smtClean="0"/>
              <a:t> </a:t>
            </a:r>
            <a:r>
              <a:rPr lang="bg-BG" altLang="bg-BG" sz="2000" i="1" smtClean="0">
                <a:solidFill>
                  <a:srgbClr val="FFFF99"/>
                </a:solidFill>
              </a:rPr>
              <a:t>да осигури по-скоро социално въздействие отколкото печалба за собствениците и акционерите</a:t>
            </a:r>
            <a:r>
              <a:rPr lang="bg-BG" altLang="bg-BG" sz="2000" smtClean="0">
                <a:solidFill>
                  <a:srgbClr val="FFFF99"/>
                </a:solidFill>
              </a:rPr>
              <a:t>. </a:t>
            </a:r>
            <a:r>
              <a:rPr lang="bg-BG" altLang="bg-BG" sz="2000" i="1" smtClean="0">
                <a:solidFill>
                  <a:srgbClr val="FFFF99"/>
                </a:solidFill>
              </a:rPr>
              <a:t>Печалбите са основно реинвестирани за постигане на социални цели.</a:t>
            </a:r>
            <a:endParaRPr lang="en-GB" altLang="bg-BG" sz="2000" i="1" smtClean="0">
              <a:solidFill>
                <a:srgbClr val="FFFF99"/>
              </a:solidFill>
            </a:endParaRPr>
          </a:p>
          <a:p>
            <a:pPr lvl="1" algn="just">
              <a:buClr>
                <a:srgbClr val="2D5EC1"/>
              </a:buClr>
              <a:buFont typeface="Wingdings" panose="05000000000000000000" pitchFamily="2" charset="2"/>
              <a:buChar char="Ø"/>
            </a:pPr>
            <a:r>
              <a:rPr lang="bg-BG" altLang="bg-BG" sz="2000" smtClean="0"/>
              <a:t>Структури на управление, в</a:t>
            </a:r>
            <a:r>
              <a:rPr lang="en-GB" altLang="bg-BG" sz="2000" smtClean="0"/>
              <a:t> </a:t>
            </a:r>
            <a:r>
              <a:rPr lang="bg-BG" altLang="bg-BG" sz="2000" smtClean="0"/>
              <a:t>които взимат участие всички заинтересовани: клиенти и акционери и които имат отговорно, прозрачно, иновативно и предприемаческо управление.</a:t>
            </a:r>
          </a:p>
          <a:p>
            <a:pPr lvl="1" algn="just">
              <a:buClr>
                <a:srgbClr val="2D5EC1"/>
              </a:buClr>
              <a:buFont typeface="Wingdings" panose="05000000000000000000" pitchFamily="2" charset="2"/>
              <a:buChar char="Ø"/>
            </a:pPr>
            <a:r>
              <a:rPr lang="ru-RU" altLang="bg-BG" sz="2000" smtClean="0"/>
              <a:t>Преодоляване на бариери за започване, развитие и разрастване на социалните предприятия, посредством  действия на ниво ЕС – образование, обучение, осведоменост, развитие на регулаторна рамка, структури и мрежи на ниво държава членка и на ниво Европейски съюз.  </a:t>
            </a:r>
            <a:r>
              <a:rPr lang="ru-RU" altLang="bg-BG" sz="2000" i="1" smtClean="0">
                <a:solidFill>
                  <a:srgbClr val="FFFF99"/>
                </a:solidFill>
              </a:rPr>
              <a:t>Тук може да се да се комбинират гъвкаво различни  проиектни идеи</a:t>
            </a:r>
            <a:r>
              <a:rPr lang="ru-RU" altLang="bg-BG" sz="2000" smtClean="0">
                <a:solidFill>
                  <a:srgbClr val="FFFF99"/>
                </a:solidFill>
              </a:rPr>
              <a:t>.</a:t>
            </a:r>
            <a:endParaRPr lang="en-GB" altLang="bg-BG" sz="2000" smtClean="0">
              <a:solidFill>
                <a:srgbClr val="FFFF99"/>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2" name="Group 1"/>
          <p:cNvGrpSpPr>
            <a:grpSpLocks/>
          </p:cNvGrpSpPr>
          <p:nvPr/>
        </p:nvGrpSpPr>
        <p:grpSpPr bwMode="auto">
          <a:xfrm>
            <a:off x="0" y="0"/>
            <a:ext cx="9144000" cy="504825"/>
            <a:chOff x="0" y="0"/>
            <a:chExt cx="9144000" cy="505319"/>
          </a:xfrm>
        </p:grpSpPr>
        <p:grpSp>
          <p:nvGrpSpPr>
            <p:cNvPr id="25605" name="Group 2"/>
            <p:cNvGrpSpPr>
              <a:grpSpLocks/>
            </p:cNvGrpSpPr>
            <p:nvPr/>
          </p:nvGrpSpPr>
          <p:grpSpPr bwMode="auto">
            <a:xfrm>
              <a:off x="0" y="0"/>
              <a:ext cx="6645349" cy="505319"/>
              <a:chOff x="0" y="0"/>
              <a:chExt cx="6645349" cy="505319"/>
            </a:xfrm>
          </p:grpSpPr>
          <p:pic>
            <p:nvPicPr>
              <p:cNvPr id="25607"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5606"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rgbClr val="FFFFFF"/>
                  </a:solidFill>
                  <a:cs typeface="Arial" panose="020B0604020202020204" pitchFamily="34" charset="0"/>
                </a:rPr>
                <a:t>www.mip.government.bg</a:t>
              </a:r>
            </a:p>
            <a:p>
              <a:pPr algn="ctr" eaLnBrk="1" hangingPunct="1">
                <a:spcBef>
                  <a:spcPct val="20000"/>
                </a:spcBef>
              </a:pPr>
              <a:r>
                <a:rPr lang="bg-BG" altLang="en-US" sz="1400" b="1">
                  <a:solidFill>
                    <a:srgbClr val="FFFFFF"/>
                  </a:solidFill>
                  <a:cs typeface="Arial" panose="020B0604020202020204" pitchFamily="34" charset="0"/>
                </a:rPr>
                <a:t>Дирекция ЖПСО</a:t>
              </a:r>
            </a:p>
          </p:txBody>
        </p:sp>
      </p:grpSp>
      <p:sp>
        <p:nvSpPr>
          <p:cNvPr id="8" name="Rounded Rectangle 7"/>
          <p:cNvSpPr/>
          <p:nvPr/>
        </p:nvSpPr>
        <p:spPr>
          <a:xfrm>
            <a:off x="479425" y="563563"/>
            <a:ext cx="7894638" cy="909637"/>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800" b="1" dirty="0">
                <a:solidFill>
                  <a:srgbClr val="FFFFFF"/>
                </a:solidFill>
              </a:rPr>
              <a:t>ДОСТЪП ДО ФИНАНСИРАНЕ</a:t>
            </a:r>
          </a:p>
        </p:txBody>
      </p:sp>
      <p:sp>
        <p:nvSpPr>
          <p:cNvPr id="25604" name="Rectangle 3"/>
          <p:cNvSpPr txBox="1">
            <a:spLocks noChangeArrowheads="1"/>
          </p:cNvSpPr>
          <p:nvPr/>
        </p:nvSpPr>
        <p:spPr bwMode="auto">
          <a:xfrm>
            <a:off x="98425" y="1487488"/>
            <a:ext cx="8923338" cy="5370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spcBef>
                <a:spcPct val="20000"/>
              </a:spcBef>
              <a:buClr>
                <a:srgbClr val="2D5EC1"/>
              </a:buClr>
            </a:pPr>
            <a:r>
              <a:rPr lang="bg-BG" altLang="bg-BG" sz="1600" b="1" u="sng"/>
              <a:t>Структурни фондове на ЕС </a:t>
            </a:r>
            <a:r>
              <a:rPr lang="en-GB" altLang="bg-BG" sz="1600" b="1" u="sng"/>
              <a:t>(</a:t>
            </a:r>
            <a:r>
              <a:rPr lang="bg-BG" altLang="bg-BG" sz="1600" b="1" u="sng"/>
              <a:t>ЕСФ</a:t>
            </a:r>
            <a:r>
              <a:rPr lang="en-GB" altLang="bg-BG" sz="1600" b="1" u="sng"/>
              <a:t>, </a:t>
            </a:r>
            <a:r>
              <a:rPr lang="bg-BG" altLang="bg-BG" sz="1600" b="1" u="sng"/>
              <a:t>ЕФРР</a:t>
            </a:r>
            <a:r>
              <a:rPr lang="en-GB" altLang="bg-BG" sz="1600" b="1" u="sng"/>
              <a:t>) 2014-2020</a:t>
            </a:r>
          </a:p>
          <a:p>
            <a:pPr>
              <a:lnSpc>
                <a:spcPct val="90000"/>
              </a:lnSpc>
              <a:spcBef>
                <a:spcPct val="20000"/>
              </a:spcBef>
              <a:buClr>
                <a:srgbClr val="2D5EC1"/>
              </a:buClr>
              <a:buFontTx/>
              <a:buChar char="•"/>
            </a:pPr>
            <a:r>
              <a:rPr lang="bg-BG" altLang="bg-BG" sz="1600"/>
              <a:t>Насърчаване на социалната икономика и социалните предприятия  е предложено за инвеститорски приоритет и за двата фонда</a:t>
            </a:r>
          </a:p>
          <a:p>
            <a:pPr>
              <a:lnSpc>
                <a:spcPct val="90000"/>
              </a:lnSpc>
              <a:spcBef>
                <a:spcPct val="20000"/>
              </a:spcBef>
              <a:buClr>
                <a:srgbClr val="2D5EC1"/>
              </a:buClr>
              <a:buFontTx/>
              <a:buChar char="•"/>
            </a:pPr>
            <a:r>
              <a:rPr lang="bg-BG" altLang="bg-BG" sz="1600"/>
              <a:t>Грантови схеми </a:t>
            </a:r>
            <a:r>
              <a:rPr lang="en-US" altLang="bg-BG" sz="1600"/>
              <a:t>(</a:t>
            </a:r>
            <a:r>
              <a:rPr lang="bg-BG" altLang="bg-BG" sz="1600"/>
              <a:t>пр</a:t>
            </a:r>
            <a:r>
              <a:rPr lang="en-US" altLang="bg-BG" sz="1600"/>
              <a:t>. </a:t>
            </a:r>
            <a:r>
              <a:rPr lang="bg-BG" altLang="bg-BG" sz="1600"/>
              <a:t>за изграждане на капацитет</a:t>
            </a:r>
            <a:r>
              <a:rPr lang="en-US" altLang="bg-BG" sz="1600"/>
              <a:t>)</a:t>
            </a:r>
          </a:p>
          <a:p>
            <a:pPr>
              <a:lnSpc>
                <a:spcPct val="90000"/>
              </a:lnSpc>
              <a:spcBef>
                <a:spcPct val="20000"/>
              </a:spcBef>
              <a:buClr>
                <a:srgbClr val="2D5EC1"/>
              </a:buClr>
              <a:buFontTx/>
              <a:buChar char="•"/>
            </a:pPr>
            <a:r>
              <a:rPr lang="bg-BG" altLang="bg-BG" sz="1600"/>
              <a:t>Револвиращи финансови инструменти </a:t>
            </a:r>
            <a:r>
              <a:rPr lang="en-US" altLang="bg-BG" sz="1600"/>
              <a:t>(</a:t>
            </a:r>
            <a:r>
              <a:rPr lang="bg-BG" altLang="bg-BG" sz="1600"/>
              <a:t>на ниво ЕС</a:t>
            </a:r>
            <a:r>
              <a:rPr lang="en-US" altLang="bg-BG" sz="1600"/>
              <a:t>, </a:t>
            </a:r>
            <a:r>
              <a:rPr lang="bg-BG" altLang="bg-BG" sz="1600"/>
              <a:t>национално или регионално</a:t>
            </a:r>
            <a:r>
              <a:rPr lang="en-US" altLang="bg-BG" sz="1600"/>
              <a:t>)</a:t>
            </a:r>
          </a:p>
          <a:p>
            <a:pPr algn="just">
              <a:lnSpc>
                <a:spcPct val="90000"/>
              </a:lnSpc>
              <a:spcBef>
                <a:spcPct val="20000"/>
              </a:spcBef>
              <a:buClr>
                <a:srgbClr val="2D5EC1"/>
              </a:buClr>
            </a:pPr>
            <a:r>
              <a:rPr lang="bg-BG" altLang="bg-BG" sz="1600" u="sng"/>
              <a:t>Програма за социална промяна </a:t>
            </a:r>
            <a:r>
              <a:rPr lang="en-GB" altLang="bg-BG" sz="1600" u="sng"/>
              <a:t>&amp; </a:t>
            </a:r>
            <a:r>
              <a:rPr lang="bg-BG" altLang="bg-BG" sz="1600" u="sng"/>
              <a:t>иновация</a:t>
            </a:r>
            <a:endParaRPr lang="en-GB" altLang="bg-BG" sz="1600" u="sng"/>
          </a:p>
          <a:p>
            <a:pPr>
              <a:lnSpc>
                <a:spcPct val="90000"/>
              </a:lnSpc>
              <a:spcBef>
                <a:spcPct val="20000"/>
              </a:spcBef>
              <a:buClr>
                <a:srgbClr val="2D5EC1"/>
              </a:buClr>
              <a:buFontTx/>
              <a:buChar char="•"/>
            </a:pPr>
            <a:r>
              <a:rPr lang="bg-BG" altLang="bg-BG" sz="1600"/>
              <a:t>Продължаване на механизма на ЕС за микрофинансиране </a:t>
            </a:r>
            <a:r>
              <a:rPr lang="en-GB" altLang="bg-BG" sz="1600"/>
              <a:t>(€</a:t>
            </a:r>
            <a:r>
              <a:rPr lang="bg-BG" altLang="bg-BG" sz="1600"/>
              <a:t> </a:t>
            </a:r>
            <a:r>
              <a:rPr lang="en-GB" altLang="bg-BG" sz="1600"/>
              <a:t>90</a:t>
            </a:r>
            <a:r>
              <a:rPr lang="bg-BG" altLang="bg-BG" sz="1600"/>
              <a:t>млн. </a:t>
            </a:r>
            <a:r>
              <a:rPr lang="en-GB" altLang="bg-BG" sz="1600"/>
              <a:t>+ </a:t>
            </a:r>
            <a:r>
              <a:rPr lang="bg-BG" altLang="bg-BG" sz="1600"/>
              <a:t>“рециклирани” фондове от настоящия период</a:t>
            </a:r>
            <a:r>
              <a:rPr lang="en-GB" altLang="bg-BG" sz="1600"/>
              <a:t>)</a:t>
            </a:r>
          </a:p>
          <a:p>
            <a:pPr>
              <a:lnSpc>
                <a:spcPct val="90000"/>
              </a:lnSpc>
              <a:spcBef>
                <a:spcPct val="20000"/>
              </a:spcBef>
              <a:buClr>
                <a:srgbClr val="2D5EC1"/>
              </a:buClr>
              <a:buFontTx/>
              <a:buChar char="•"/>
            </a:pPr>
            <a:r>
              <a:rPr lang="bg-BG" altLang="bg-BG" sz="1600"/>
              <a:t>Нов инструмент за инвестиции, специално за социалните предприятия </a:t>
            </a:r>
            <a:r>
              <a:rPr lang="en-GB" altLang="bg-BG" sz="1600"/>
              <a:t>(€90</a:t>
            </a:r>
            <a:r>
              <a:rPr lang="bg-BG" altLang="bg-BG" sz="1600"/>
              <a:t>млн.</a:t>
            </a:r>
            <a:r>
              <a:rPr lang="en-GB" altLang="bg-BG" sz="1600"/>
              <a:t>)</a:t>
            </a:r>
          </a:p>
          <a:p>
            <a:pPr>
              <a:lnSpc>
                <a:spcPct val="90000"/>
              </a:lnSpc>
              <a:spcBef>
                <a:spcPct val="20000"/>
              </a:spcBef>
              <a:buClr>
                <a:srgbClr val="2D5EC1"/>
              </a:buClr>
              <a:buFontTx/>
              <a:buChar char="•"/>
            </a:pPr>
            <a:r>
              <a:rPr lang="en-GB" altLang="bg-BG" sz="1600"/>
              <a:t>€100</a:t>
            </a:r>
            <a:r>
              <a:rPr lang="bg-BG" altLang="bg-BG" sz="1600"/>
              <a:t>млн. за социални иновации и експерименти</a:t>
            </a:r>
            <a:r>
              <a:rPr lang="en-GB" altLang="bg-BG" sz="1600"/>
              <a:t> (</a:t>
            </a:r>
            <a:r>
              <a:rPr lang="bg-BG" altLang="bg-BG" sz="1600"/>
              <a:t>основно покани за подаване на предложения</a:t>
            </a:r>
            <a:r>
              <a:rPr lang="en-GB" altLang="bg-BG" sz="1600"/>
              <a:t>)</a:t>
            </a:r>
          </a:p>
          <a:p>
            <a:pPr>
              <a:lnSpc>
                <a:spcPct val="90000"/>
              </a:lnSpc>
              <a:spcBef>
                <a:spcPct val="20000"/>
              </a:spcBef>
              <a:buClr>
                <a:srgbClr val="2D5EC1"/>
              </a:buClr>
            </a:pPr>
            <a:r>
              <a:rPr lang="bg-BG" altLang="bg-BG" sz="1600" u="sng"/>
              <a:t>Регламент на Европейския социален фонд за предприемачество </a:t>
            </a:r>
            <a:r>
              <a:rPr lang="en-GB" altLang="bg-BG" sz="1600" u="sng"/>
              <a:t>(EuSEF)</a:t>
            </a:r>
            <a:endParaRPr lang="bg-BG" altLang="bg-BG" sz="1600" u="sng"/>
          </a:p>
          <a:p>
            <a:pPr>
              <a:lnSpc>
                <a:spcPct val="90000"/>
              </a:lnSpc>
              <a:spcBef>
                <a:spcPct val="20000"/>
              </a:spcBef>
              <a:buClr>
                <a:srgbClr val="2D5EC1"/>
              </a:buClr>
            </a:pPr>
            <a:r>
              <a:rPr lang="ru-RU" altLang="bg-BG" sz="1600" u="sng"/>
              <a:t>РЕГЛАМЕНТ (ЕС) № 346/2013 НА ЕВРОПЕЙСКИЯ ПАРЛАМЕНТ И НА СЪВЕТА</a:t>
            </a:r>
          </a:p>
          <a:p>
            <a:pPr>
              <a:lnSpc>
                <a:spcPct val="90000"/>
              </a:lnSpc>
              <a:spcBef>
                <a:spcPct val="20000"/>
              </a:spcBef>
              <a:buClr>
                <a:srgbClr val="2D5EC1"/>
              </a:buClr>
            </a:pPr>
            <a:r>
              <a:rPr lang="ru-RU" altLang="bg-BG" sz="1600" u="sng"/>
              <a:t>от 17 април 2013 година относно европейски фондове за социално предприемачество</a:t>
            </a:r>
            <a:endParaRPr lang="en-GB" altLang="bg-BG" sz="1600" u="sng"/>
          </a:p>
          <a:p>
            <a:pPr>
              <a:lnSpc>
                <a:spcPct val="90000"/>
              </a:lnSpc>
              <a:spcBef>
                <a:spcPct val="20000"/>
              </a:spcBef>
              <a:buClr>
                <a:srgbClr val="2D5EC1"/>
              </a:buClr>
              <a:buFontTx/>
              <a:buChar char="•"/>
            </a:pPr>
            <a:r>
              <a:rPr lang="bg-BG" altLang="bg-BG" sz="1600"/>
              <a:t>Създаване на </a:t>
            </a:r>
            <a:r>
              <a:rPr lang="bg-BG" altLang="bg-BG" sz="1600" b="1" u="sng"/>
              <a:t>призната марка на ЕС </a:t>
            </a:r>
            <a:r>
              <a:rPr lang="en-GB" altLang="bg-BG" sz="1600"/>
              <a:t>(</a:t>
            </a:r>
            <a:r>
              <a:rPr lang="bg-BG" altLang="bg-BG" sz="1600"/>
              <a:t>с</a:t>
            </a:r>
            <a:r>
              <a:rPr lang="en-GB" altLang="bg-BG" sz="1600"/>
              <a:t> ‘</a:t>
            </a:r>
            <a:r>
              <a:rPr lang="bg-BG" altLang="bg-BG" sz="1600"/>
              <a:t>паспортна функция</a:t>
            </a:r>
            <a:r>
              <a:rPr lang="en-GB" altLang="bg-BG" sz="1600"/>
              <a:t>’) </a:t>
            </a:r>
            <a:r>
              <a:rPr lang="bg-BG" altLang="bg-BG" sz="1600"/>
              <a:t>за фондове, </a:t>
            </a:r>
            <a:r>
              <a:rPr lang="bg-BG" altLang="bg-BG" sz="1600" b="1">
                <a:solidFill>
                  <a:srgbClr val="FFFF99"/>
                </a:solidFill>
              </a:rPr>
              <a:t>инвестиращи поне 70% от средствата си в социални предприятия</a:t>
            </a:r>
            <a:endParaRPr lang="de-DE" altLang="bg-BG" sz="1600" b="1">
              <a:solidFill>
                <a:srgbClr val="FFFF99"/>
              </a:solidFill>
            </a:endParaRPr>
          </a:p>
          <a:p>
            <a:pPr lvl="1">
              <a:lnSpc>
                <a:spcPct val="90000"/>
              </a:lnSpc>
              <a:spcBef>
                <a:spcPct val="20000"/>
              </a:spcBef>
              <a:buClr>
                <a:srgbClr val="2D5EC1"/>
              </a:buClr>
              <a:buFontTx/>
              <a:buChar char="–"/>
            </a:pPr>
            <a:r>
              <a:rPr lang="bg-BG" altLang="bg-BG" sz="1600"/>
              <a:t>По-лесни трансгранични инвестиции </a:t>
            </a:r>
            <a:r>
              <a:rPr lang="en-GB" altLang="bg-BG" sz="1600"/>
              <a:t>(</a:t>
            </a:r>
            <a:r>
              <a:rPr lang="bg-BG" altLang="bg-BG" sz="1600"/>
              <a:t>и достъп до финансиране</a:t>
            </a:r>
            <a:r>
              <a:rPr lang="en-GB" altLang="bg-BG" sz="1600"/>
              <a:t>) </a:t>
            </a:r>
          </a:p>
          <a:p>
            <a:pPr>
              <a:lnSpc>
                <a:spcPct val="90000"/>
              </a:lnSpc>
              <a:spcBef>
                <a:spcPct val="20000"/>
              </a:spcBef>
              <a:buClr>
                <a:srgbClr val="2D5EC1"/>
              </a:buClr>
              <a:buFontTx/>
              <a:buChar char="•"/>
            </a:pPr>
            <a:r>
              <a:rPr lang="bg-BG" altLang="bg-BG" sz="1600"/>
              <a:t>Подобрена информация за институционалните инвеститори</a:t>
            </a:r>
            <a:endParaRPr lang="en-GB" altLang="bg-BG" sz="1600"/>
          </a:p>
          <a:p>
            <a:pPr lvl="1">
              <a:lnSpc>
                <a:spcPct val="90000"/>
              </a:lnSpc>
              <a:spcBef>
                <a:spcPct val="20000"/>
              </a:spcBef>
              <a:buClr>
                <a:srgbClr val="2D5EC1"/>
              </a:buClr>
              <a:buFontTx/>
              <a:buChar char="–"/>
            </a:pPr>
            <a:r>
              <a:rPr lang="bg-BG" altLang="bg-BG" sz="1600"/>
              <a:t>Всеки </a:t>
            </a:r>
            <a:r>
              <a:rPr lang="de-DE" altLang="bg-BG" sz="1600"/>
              <a:t>EuSEF </a:t>
            </a:r>
            <a:r>
              <a:rPr lang="bg-BG" altLang="bg-BG" sz="1600"/>
              <a:t>трябва да предоставя стандартизирана основна информация </a:t>
            </a:r>
            <a:r>
              <a:rPr lang="de-DE" altLang="bg-BG" sz="1600"/>
              <a:t>(</a:t>
            </a:r>
            <a:r>
              <a:rPr lang="bg-BG" altLang="bg-BG" sz="1600"/>
              <a:t>насоченост към видове социален бизнес</a:t>
            </a:r>
            <a:r>
              <a:rPr lang="en-GB" altLang="bg-BG" sz="1600"/>
              <a:t>, </a:t>
            </a:r>
            <a:r>
              <a:rPr lang="bg-BG" altLang="bg-BG" sz="1600"/>
              <a:t>начин на избор</a:t>
            </a:r>
            <a:r>
              <a:rPr lang="en-GB" altLang="bg-BG" sz="1600"/>
              <a:t>, </a:t>
            </a:r>
            <a:r>
              <a:rPr lang="bg-BG" altLang="bg-BG" sz="1600"/>
              <a:t>как се следи и докладва социалното въздействие</a:t>
            </a:r>
            <a:r>
              <a:rPr lang="en-GB" altLang="bg-BG" sz="1600"/>
              <a:t>)</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Group 1"/>
          <p:cNvGrpSpPr>
            <a:grpSpLocks/>
          </p:cNvGrpSpPr>
          <p:nvPr/>
        </p:nvGrpSpPr>
        <p:grpSpPr bwMode="auto">
          <a:xfrm>
            <a:off x="0" y="0"/>
            <a:ext cx="9144000" cy="504825"/>
            <a:chOff x="0" y="0"/>
            <a:chExt cx="9144000" cy="505319"/>
          </a:xfrm>
        </p:grpSpPr>
        <p:grpSp>
          <p:nvGrpSpPr>
            <p:cNvPr id="26629" name="Group 2"/>
            <p:cNvGrpSpPr>
              <a:grpSpLocks/>
            </p:cNvGrpSpPr>
            <p:nvPr/>
          </p:nvGrpSpPr>
          <p:grpSpPr bwMode="auto">
            <a:xfrm>
              <a:off x="0" y="0"/>
              <a:ext cx="6645349" cy="505319"/>
              <a:chOff x="0" y="0"/>
              <a:chExt cx="6645349" cy="505319"/>
            </a:xfrm>
          </p:grpSpPr>
          <p:pic>
            <p:nvPicPr>
              <p:cNvPr id="26631"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3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6630"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rgbClr val="FFFFFF"/>
                  </a:solidFill>
                  <a:cs typeface="Arial" panose="020B0604020202020204" pitchFamily="34" charset="0"/>
                </a:rPr>
                <a:t>www.mip.government.bg</a:t>
              </a:r>
            </a:p>
            <a:p>
              <a:pPr algn="ctr" eaLnBrk="1" hangingPunct="1">
                <a:spcBef>
                  <a:spcPct val="20000"/>
                </a:spcBef>
              </a:pPr>
              <a:r>
                <a:rPr lang="bg-BG" altLang="en-US" sz="1400" b="1">
                  <a:solidFill>
                    <a:srgbClr val="FFFFFF"/>
                  </a:solidFill>
                  <a:cs typeface="Arial" panose="020B0604020202020204" pitchFamily="34" charset="0"/>
                </a:rPr>
                <a:t>Дирекция ЖПСО</a:t>
              </a:r>
            </a:p>
          </p:txBody>
        </p:sp>
      </p:grpSp>
      <p:sp>
        <p:nvSpPr>
          <p:cNvPr id="8" name="Rounded Rectangle 7"/>
          <p:cNvSpPr/>
          <p:nvPr/>
        </p:nvSpPr>
        <p:spPr>
          <a:xfrm>
            <a:off x="479425" y="563563"/>
            <a:ext cx="7894638" cy="909637"/>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800" b="1" dirty="0">
                <a:solidFill>
                  <a:srgbClr val="FFFFFF"/>
                </a:solidFill>
              </a:rPr>
              <a:t>В РЕЗЮМЕ ОТНОСНО ПОЛИТИКИТЕ</a:t>
            </a:r>
          </a:p>
        </p:txBody>
      </p:sp>
      <p:sp>
        <p:nvSpPr>
          <p:cNvPr id="26628" name="Rectangle 3"/>
          <p:cNvSpPr txBox="1">
            <a:spLocks noChangeArrowheads="1"/>
          </p:cNvSpPr>
          <p:nvPr/>
        </p:nvSpPr>
        <p:spPr bwMode="auto">
          <a:xfrm>
            <a:off x="98425" y="1514475"/>
            <a:ext cx="8923338" cy="5370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spcBef>
                <a:spcPct val="20000"/>
              </a:spcBef>
              <a:buClr>
                <a:srgbClr val="2D5EC1"/>
              </a:buClr>
            </a:pPr>
            <a:r>
              <a:rPr lang="bg-BG" altLang="bg-BG" sz="1600"/>
              <a:t>„Реформа на правилата на ЕС за държавните помощи относно услугите от общ икономически интерес“ </a:t>
            </a:r>
          </a:p>
          <a:p>
            <a:pPr>
              <a:lnSpc>
                <a:spcPct val="90000"/>
              </a:lnSpc>
              <a:spcBef>
                <a:spcPct val="20000"/>
              </a:spcBef>
              <a:buClr>
                <a:srgbClr val="2D5EC1"/>
              </a:buClr>
            </a:pPr>
            <a:r>
              <a:rPr lang="bg-BG" altLang="bg-BG" sz="1600"/>
              <a:t>Решение на Комисията от 20 декември 2011 г. относно прилагането на член 106, параграф 2 от Договора за функционирането на Европейския съюз за държавната помощ под формата на компенсация за обществена услуга, предоставена на определени предприятия, натоварени с извършването на услуги от общ икономически интерес.</a:t>
            </a:r>
          </a:p>
          <a:p>
            <a:pPr>
              <a:lnSpc>
                <a:spcPct val="90000"/>
              </a:lnSpc>
              <a:spcBef>
                <a:spcPct val="20000"/>
              </a:spcBef>
              <a:buClr>
                <a:srgbClr val="2D5EC1"/>
              </a:buClr>
            </a:pPr>
            <a:r>
              <a:rPr lang="bg-BG" altLang="bg-BG" sz="1600"/>
              <a:t>Преосмисляне на социалната жилищна политика на ниво държава-членка: дефиниране на социалното жилищно настаняване като услуга от общ икономически интерес в местните законодателства и придържане към принципа, че строителството и ремонтът на социалните жилища е от ключово значение</a:t>
            </a:r>
          </a:p>
          <a:p>
            <a:pPr>
              <a:lnSpc>
                <a:spcPct val="90000"/>
              </a:lnSpc>
              <a:spcBef>
                <a:spcPct val="20000"/>
              </a:spcBef>
              <a:buClr>
                <a:srgbClr val="2D5EC1"/>
              </a:buClr>
            </a:pPr>
            <a:r>
              <a:rPr lang="bg-BG" altLang="bg-BG" sz="1600"/>
              <a:t>Ключово правило «Разходи-ефективност» - Социалните жилища следва да се отличават с добро съотношение между качеството и цената за закупуване или наемане, да позволяват пестене на енергия и да бъдат разположени в среда, която включва зелени площи, и да са подходящи за различни поколения, отчитайки специфичните нужди на децата и по-възрастните хора</a:t>
            </a:r>
          </a:p>
          <a:p>
            <a:pPr>
              <a:lnSpc>
                <a:spcPct val="90000"/>
              </a:lnSpc>
              <a:spcBef>
                <a:spcPct val="20000"/>
              </a:spcBef>
              <a:buClr>
                <a:srgbClr val="2D5EC1"/>
              </a:buClr>
            </a:pPr>
            <a:r>
              <a:rPr lang="ru-RU" altLang="bg-BG" sz="1600"/>
              <a:t>Жилищно настаняване да не се разглежда като разход, който трябва да се съкрати, а като инвестиция, която се изплаща в дългосрочен план чрез по-добро здраве и социално благосъстояние</a:t>
            </a:r>
          </a:p>
          <a:p>
            <a:pPr>
              <a:lnSpc>
                <a:spcPct val="90000"/>
              </a:lnSpc>
              <a:spcBef>
                <a:spcPct val="20000"/>
              </a:spcBef>
              <a:buClr>
                <a:srgbClr val="2D5EC1"/>
              </a:buClr>
            </a:pPr>
            <a:r>
              <a:rPr lang="ru-RU" altLang="bg-BG" sz="1600"/>
              <a:t>Инвестициите в областта на социалното жилищно настаняване формират част от по-глобална политика, насочена към организиране и финансиране на предлагането на публични социални, здравни, образователни и енергоефективни услуги за постигатне на целите на Стратегия Европа 2020.  </a:t>
            </a:r>
          </a:p>
          <a:p>
            <a:pPr>
              <a:lnSpc>
                <a:spcPct val="90000"/>
              </a:lnSpc>
              <a:spcBef>
                <a:spcPct val="20000"/>
              </a:spcBef>
              <a:buClr>
                <a:srgbClr val="2D5EC1"/>
              </a:buClr>
            </a:pPr>
            <a:endParaRPr lang="bg-BG" altLang="bg-BG" sz="1600"/>
          </a:p>
          <a:p>
            <a:pPr>
              <a:lnSpc>
                <a:spcPct val="90000"/>
              </a:lnSpc>
              <a:spcBef>
                <a:spcPct val="20000"/>
              </a:spcBef>
              <a:buClr>
                <a:srgbClr val="2D5EC1"/>
              </a:buClr>
            </a:pPr>
            <a:endParaRPr lang="bg-BG" altLang="bg-BG" sz="1600"/>
          </a:p>
          <a:p>
            <a:pPr>
              <a:lnSpc>
                <a:spcPct val="90000"/>
              </a:lnSpc>
              <a:spcBef>
                <a:spcPct val="20000"/>
              </a:spcBef>
              <a:buClr>
                <a:srgbClr val="2D5EC1"/>
              </a:buClr>
            </a:pPr>
            <a:endParaRPr lang="bg-BG" altLang="bg-BG" sz="160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Group 1"/>
          <p:cNvGrpSpPr>
            <a:grpSpLocks/>
          </p:cNvGrpSpPr>
          <p:nvPr/>
        </p:nvGrpSpPr>
        <p:grpSpPr bwMode="auto">
          <a:xfrm>
            <a:off x="0" y="0"/>
            <a:ext cx="9144000" cy="504825"/>
            <a:chOff x="0" y="0"/>
            <a:chExt cx="9144000" cy="505319"/>
          </a:xfrm>
        </p:grpSpPr>
        <p:grpSp>
          <p:nvGrpSpPr>
            <p:cNvPr id="27653" name="Group 2"/>
            <p:cNvGrpSpPr>
              <a:grpSpLocks/>
            </p:cNvGrpSpPr>
            <p:nvPr/>
          </p:nvGrpSpPr>
          <p:grpSpPr bwMode="auto">
            <a:xfrm>
              <a:off x="0" y="0"/>
              <a:ext cx="6645349" cy="505319"/>
              <a:chOff x="0" y="0"/>
              <a:chExt cx="6645349" cy="505319"/>
            </a:xfrm>
          </p:grpSpPr>
          <p:pic>
            <p:nvPicPr>
              <p:cNvPr id="27655"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7654"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rgbClr val="FFFFFF"/>
                  </a:solidFill>
                  <a:cs typeface="Arial" panose="020B0604020202020204" pitchFamily="34" charset="0"/>
                </a:rPr>
                <a:t>www.mip.government.bg</a:t>
              </a:r>
            </a:p>
            <a:p>
              <a:pPr algn="ctr" eaLnBrk="1" hangingPunct="1">
                <a:spcBef>
                  <a:spcPct val="20000"/>
                </a:spcBef>
              </a:pPr>
              <a:r>
                <a:rPr lang="bg-BG" altLang="en-US" sz="1400" b="1">
                  <a:solidFill>
                    <a:srgbClr val="FFFFFF"/>
                  </a:solidFill>
                  <a:cs typeface="Arial" panose="020B0604020202020204" pitchFamily="34" charset="0"/>
                </a:rPr>
                <a:t>Дирекция ЖПСО</a:t>
              </a:r>
            </a:p>
          </p:txBody>
        </p:sp>
      </p:grpSp>
      <p:sp>
        <p:nvSpPr>
          <p:cNvPr id="8" name="Rounded Rectangle 7"/>
          <p:cNvSpPr/>
          <p:nvPr/>
        </p:nvSpPr>
        <p:spPr>
          <a:xfrm>
            <a:off x="479425" y="563563"/>
            <a:ext cx="7894638" cy="909637"/>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800" b="1" dirty="0">
                <a:solidFill>
                  <a:srgbClr val="FFFFFF"/>
                </a:solidFill>
              </a:rPr>
              <a:t>В РЕЗЮМЕ ОТНОСНО ПОЛИТИКИТЕ </a:t>
            </a:r>
          </a:p>
        </p:txBody>
      </p:sp>
      <p:sp>
        <p:nvSpPr>
          <p:cNvPr id="27652" name="Rectangle 3"/>
          <p:cNvSpPr txBox="1">
            <a:spLocks noChangeArrowheads="1"/>
          </p:cNvSpPr>
          <p:nvPr/>
        </p:nvSpPr>
        <p:spPr bwMode="auto">
          <a:xfrm>
            <a:off x="98425" y="1487488"/>
            <a:ext cx="8923338" cy="5370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spcBef>
                <a:spcPct val="20000"/>
              </a:spcBef>
              <a:buClr>
                <a:srgbClr val="2D5EC1"/>
              </a:buClr>
            </a:pPr>
            <a:r>
              <a:rPr lang="ru-RU" altLang="bg-BG" sz="1600" b="1" u="sng"/>
              <a:t>Инвестициите в социални жилища </a:t>
            </a:r>
            <a:r>
              <a:rPr lang="ru-RU" altLang="bg-BG" sz="1600"/>
              <a:t>в бюджетните си цели в средносрочен и дългосрочен план, както и в националните си програми за реформи и в стратегическите оси на договорите си за партньорство за периода 2014–2020 г.</a:t>
            </a:r>
          </a:p>
          <a:p>
            <a:pPr>
              <a:lnSpc>
                <a:spcPct val="90000"/>
              </a:lnSpc>
              <a:spcBef>
                <a:spcPct val="20000"/>
              </a:spcBef>
              <a:buClr>
                <a:srgbClr val="2D5EC1"/>
              </a:buClr>
            </a:pPr>
            <a:r>
              <a:rPr lang="ru-RU" altLang="bg-BG" sz="1600"/>
              <a:t>ЕК подчертава антицикличната икономическа роля на сектора на жилищното настаняване, и по-специално </a:t>
            </a:r>
            <a:r>
              <a:rPr lang="ru-RU" altLang="bg-BG" sz="1600" b="1" u="sng"/>
              <a:t>социалното жилищно настаняване</a:t>
            </a:r>
            <a:r>
              <a:rPr lang="ru-RU" altLang="bg-BG" sz="1600"/>
              <a:t>, чрез намаляването на енергийната зависимост, подкрепата за сектора на строителството и реновирането и оттам – за произтичащи от това устойчиви местни работни места.</a:t>
            </a:r>
          </a:p>
          <a:p>
            <a:pPr>
              <a:lnSpc>
                <a:spcPct val="90000"/>
              </a:lnSpc>
              <a:spcBef>
                <a:spcPct val="20000"/>
              </a:spcBef>
              <a:buClr>
                <a:srgbClr val="2D5EC1"/>
              </a:buClr>
            </a:pPr>
            <a:r>
              <a:rPr lang="ru-RU" altLang="bg-BG" sz="1600" b="1" u="sng"/>
              <a:t>По-добро регулиране на социалното жилищно настаняване</a:t>
            </a:r>
            <a:r>
              <a:rPr lang="ru-RU" altLang="bg-BG" sz="1600"/>
              <a:t>, като се обръща специално внимание на определянето на цели за строене на жилища, уреждането на инфраструктурни разходи и предоставянето на земя за строителни дейности.</a:t>
            </a:r>
          </a:p>
          <a:p>
            <a:pPr>
              <a:lnSpc>
                <a:spcPct val="90000"/>
              </a:lnSpc>
              <a:spcBef>
                <a:spcPct val="20000"/>
              </a:spcBef>
              <a:buClr>
                <a:srgbClr val="2D5EC1"/>
              </a:buClr>
            </a:pPr>
            <a:r>
              <a:rPr lang="ru-RU" altLang="bg-BG" sz="1600"/>
              <a:t>Законодателния пакет от регламенти за политиката на сближаване за 2014–2020 г.; </a:t>
            </a:r>
          </a:p>
          <a:p>
            <a:pPr>
              <a:lnSpc>
                <a:spcPct val="90000"/>
              </a:lnSpc>
              <a:spcBef>
                <a:spcPct val="20000"/>
              </a:spcBef>
              <a:buClr>
                <a:srgbClr val="2D5EC1"/>
              </a:buClr>
            </a:pPr>
            <a:r>
              <a:rPr lang="ru-RU" altLang="bg-BG" sz="1600"/>
              <a:t>ЕС насърчава държавите членки и </a:t>
            </a:r>
            <a:r>
              <a:rPr lang="ru-RU" altLang="bg-BG" sz="1600" b="1" u="sng"/>
              <a:t>всички компетентни органи да отделят значително място на инвестициите в полза както на социалното жилищно настаняване </a:t>
            </a:r>
            <a:r>
              <a:rPr lang="ru-RU" altLang="bg-BG" sz="1600"/>
              <a:t>на достъпни цени, така и на укрепването на нестопанския жилищен сектор, в националните програми за реформи и в стратегическите приоритети съгласно споразуменията за партньорство за периода 2014–2020 г.</a:t>
            </a:r>
          </a:p>
          <a:p>
            <a:pPr>
              <a:lnSpc>
                <a:spcPct val="90000"/>
              </a:lnSpc>
              <a:spcBef>
                <a:spcPct val="20000"/>
              </a:spcBef>
              <a:buClr>
                <a:srgbClr val="2D5EC1"/>
              </a:buClr>
            </a:pPr>
            <a:r>
              <a:rPr lang="ru-RU" altLang="bg-BG" sz="1600" b="1" u="sng"/>
              <a:t>ЕС подкрепя извършването на приоритетни инвестиции в енергийната ефективност и използването на възобновяеми енергийни източници в социалните жилищ</a:t>
            </a:r>
            <a:r>
              <a:rPr lang="ru-RU" altLang="bg-BG" sz="1600"/>
              <a:t>а на достъпни цени.</a:t>
            </a:r>
          </a:p>
          <a:p>
            <a:pPr algn="just">
              <a:lnSpc>
                <a:spcPct val="90000"/>
              </a:lnSpc>
              <a:spcBef>
                <a:spcPct val="20000"/>
              </a:spcBef>
              <a:buClr>
                <a:srgbClr val="2D5EC1"/>
              </a:buClr>
            </a:pPr>
            <a:r>
              <a:rPr lang="ru-RU" altLang="bg-BG" sz="1600"/>
              <a:t>ЕС приканва дъжавите към ясно и прозрачно  регламентиране на дейността на </a:t>
            </a:r>
            <a:r>
              <a:rPr lang="ru-RU" altLang="bg-BG" sz="1600" b="1" u="sng"/>
              <a:t>жилищните кооперации с нестопанска цел, на социалните предприятия</a:t>
            </a:r>
            <a:r>
              <a:rPr lang="ru-RU" altLang="bg-BG" sz="1600"/>
              <a:t>, отговарящи на условията за помощ от структурните фондове и Кохезионния фонд.</a:t>
            </a:r>
          </a:p>
          <a:p>
            <a:pPr>
              <a:lnSpc>
                <a:spcPct val="90000"/>
              </a:lnSpc>
              <a:spcBef>
                <a:spcPct val="20000"/>
              </a:spcBef>
              <a:buClr>
                <a:srgbClr val="2D5EC1"/>
              </a:buClr>
            </a:pPr>
            <a:endParaRPr lang="ru-RU" altLang="bg-BG" sz="1600"/>
          </a:p>
          <a:p>
            <a:pPr>
              <a:lnSpc>
                <a:spcPct val="90000"/>
              </a:lnSpc>
              <a:spcBef>
                <a:spcPct val="20000"/>
              </a:spcBef>
              <a:buClr>
                <a:srgbClr val="2D5EC1"/>
              </a:buClr>
            </a:pPr>
            <a:endParaRPr lang="en-GB" altLang="bg-BG" sz="160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Group 1"/>
          <p:cNvGrpSpPr>
            <a:grpSpLocks/>
          </p:cNvGrpSpPr>
          <p:nvPr/>
        </p:nvGrpSpPr>
        <p:grpSpPr bwMode="auto">
          <a:xfrm>
            <a:off x="0" y="0"/>
            <a:ext cx="9144000" cy="504825"/>
            <a:chOff x="0" y="0"/>
            <a:chExt cx="9144000" cy="505319"/>
          </a:xfrm>
        </p:grpSpPr>
        <p:grpSp>
          <p:nvGrpSpPr>
            <p:cNvPr id="28678" name="Group 2"/>
            <p:cNvGrpSpPr>
              <a:grpSpLocks/>
            </p:cNvGrpSpPr>
            <p:nvPr/>
          </p:nvGrpSpPr>
          <p:grpSpPr bwMode="auto">
            <a:xfrm>
              <a:off x="0" y="0"/>
              <a:ext cx="6645349" cy="505319"/>
              <a:chOff x="0" y="0"/>
              <a:chExt cx="6645349" cy="505319"/>
            </a:xfrm>
          </p:grpSpPr>
          <p:pic>
            <p:nvPicPr>
              <p:cNvPr id="28680"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8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8679"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rgbClr val="FFFFFF"/>
                  </a:solidFill>
                  <a:cs typeface="Arial" panose="020B0604020202020204" pitchFamily="34" charset="0"/>
                </a:rPr>
                <a:t>www.mip.government.bg</a:t>
              </a:r>
            </a:p>
            <a:p>
              <a:pPr algn="ctr" eaLnBrk="1" hangingPunct="1">
                <a:spcBef>
                  <a:spcPct val="20000"/>
                </a:spcBef>
              </a:pPr>
              <a:r>
                <a:rPr lang="bg-BG" altLang="en-US" sz="1400" b="1">
                  <a:solidFill>
                    <a:srgbClr val="FFFFFF"/>
                  </a:solidFill>
                  <a:cs typeface="Arial" panose="020B0604020202020204" pitchFamily="34" charset="0"/>
                </a:rPr>
                <a:t>Дирекция ЖПСО</a:t>
              </a:r>
            </a:p>
          </p:txBody>
        </p:sp>
      </p:grpSp>
      <p:sp>
        <p:nvSpPr>
          <p:cNvPr id="8" name="Rounded Rectangle 7"/>
          <p:cNvSpPr/>
          <p:nvPr/>
        </p:nvSpPr>
        <p:spPr>
          <a:xfrm>
            <a:off x="479425" y="563563"/>
            <a:ext cx="7894638" cy="1101725"/>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rgbClr val="FFFFFF"/>
                </a:solidFill>
              </a:rPr>
              <a:t>РАЗВИТИЕ НА ПОЛИТИКИТЕ В БЪЛГАРИЯ</a:t>
            </a:r>
          </a:p>
          <a:p>
            <a:pPr algn="ctr">
              <a:defRPr/>
            </a:pPr>
            <a:r>
              <a:rPr lang="ru-RU" sz="2000" b="1" dirty="0">
                <a:solidFill>
                  <a:srgbClr val="FFFFFF"/>
                </a:solidFill>
              </a:rPr>
              <a:t>СТАРТОВИ ИНИЦИАТИВИ НА МИП В РАЗВИТИЕ НА ПОЛИТИКИТЕ В ЖИЛИЩНИЯ СЕКТОР</a:t>
            </a:r>
          </a:p>
        </p:txBody>
      </p:sp>
      <p:sp>
        <p:nvSpPr>
          <p:cNvPr id="28676" name="Rectangle 3"/>
          <p:cNvSpPr txBox="1">
            <a:spLocks noChangeArrowheads="1"/>
          </p:cNvSpPr>
          <p:nvPr/>
        </p:nvSpPr>
        <p:spPr bwMode="auto">
          <a:xfrm>
            <a:off x="0" y="1719263"/>
            <a:ext cx="9048750" cy="4265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lnSpc>
                <a:spcPct val="90000"/>
              </a:lnSpc>
              <a:spcBef>
                <a:spcPct val="20000"/>
              </a:spcBef>
              <a:buClr>
                <a:srgbClr val="FF0000"/>
              </a:buClr>
              <a:buFont typeface="Wingdings" panose="05000000000000000000" pitchFamily="2" charset="2"/>
              <a:buChar char="Ø"/>
            </a:pPr>
            <a:r>
              <a:rPr lang="bg-BG" altLang="bg-BG" sz="2800"/>
              <a:t> Стартирани са многосекторни анализи за установяване на действителните измерения на жилищната политика в България – правен анализ на нормативната уредба – над 15 действащи закона</a:t>
            </a:r>
            <a:endParaRPr lang="en-GB" altLang="bg-BG" sz="2800"/>
          </a:p>
        </p:txBody>
      </p:sp>
      <p:pic>
        <p:nvPicPr>
          <p:cNvPr id="28677"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38338" y="3376613"/>
            <a:ext cx="5745162" cy="345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8" name="Group 1"/>
          <p:cNvGrpSpPr>
            <a:grpSpLocks/>
          </p:cNvGrpSpPr>
          <p:nvPr/>
        </p:nvGrpSpPr>
        <p:grpSpPr bwMode="auto">
          <a:xfrm>
            <a:off x="0" y="0"/>
            <a:ext cx="9144000" cy="504825"/>
            <a:chOff x="0" y="0"/>
            <a:chExt cx="9144000" cy="505319"/>
          </a:xfrm>
        </p:grpSpPr>
        <p:grpSp>
          <p:nvGrpSpPr>
            <p:cNvPr id="29701" name="Group 2"/>
            <p:cNvGrpSpPr>
              <a:grpSpLocks/>
            </p:cNvGrpSpPr>
            <p:nvPr/>
          </p:nvGrpSpPr>
          <p:grpSpPr bwMode="auto">
            <a:xfrm>
              <a:off x="0" y="0"/>
              <a:ext cx="6645349" cy="505319"/>
              <a:chOff x="0" y="0"/>
              <a:chExt cx="6645349" cy="505319"/>
            </a:xfrm>
          </p:grpSpPr>
          <p:pic>
            <p:nvPicPr>
              <p:cNvPr id="29703"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0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9702"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rgbClr val="FFFFFF"/>
                  </a:solidFill>
                  <a:cs typeface="Arial" panose="020B0604020202020204" pitchFamily="34" charset="0"/>
                </a:rPr>
                <a:t>www.mip.government.bg</a:t>
              </a:r>
            </a:p>
            <a:p>
              <a:pPr algn="ctr" eaLnBrk="1" hangingPunct="1">
                <a:spcBef>
                  <a:spcPct val="20000"/>
                </a:spcBef>
              </a:pPr>
              <a:r>
                <a:rPr lang="bg-BG" altLang="en-US" sz="1400" b="1">
                  <a:solidFill>
                    <a:srgbClr val="FFFFFF"/>
                  </a:solidFill>
                  <a:cs typeface="Arial" panose="020B0604020202020204" pitchFamily="34" charset="0"/>
                </a:rPr>
                <a:t>Дирекция ЖПСО</a:t>
              </a:r>
            </a:p>
          </p:txBody>
        </p:sp>
      </p:grpSp>
      <p:sp>
        <p:nvSpPr>
          <p:cNvPr id="9" name="Rounded Rectangle 8"/>
          <p:cNvSpPr/>
          <p:nvPr/>
        </p:nvSpPr>
        <p:spPr>
          <a:xfrm>
            <a:off x="479425" y="563563"/>
            <a:ext cx="7894638" cy="1101725"/>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rgbClr val="FFFFFF"/>
                </a:solidFill>
              </a:rPr>
              <a:t>РАЗВИТИЕ НА ПОЛИТИКИТЕ В БЪЛГАРИЯ</a:t>
            </a:r>
          </a:p>
          <a:p>
            <a:pPr algn="ctr">
              <a:defRPr/>
            </a:pPr>
            <a:r>
              <a:rPr lang="ru-RU" sz="2000" b="1" dirty="0">
                <a:solidFill>
                  <a:srgbClr val="FFFFFF"/>
                </a:solidFill>
              </a:rPr>
              <a:t>СТАРТОВИ ИНИЦИАТИВИ НА МИП В РАЗВИТИЕ НА ПОЛИТИКИТЕ В ЖИЛИЩНИЯ СЕКТОР</a:t>
            </a:r>
          </a:p>
        </p:txBody>
      </p:sp>
      <p:sp>
        <p:nvSpPr>
          <p:cNvPr id="29700" name="Rectangle 3"/>
          <p:cNvSpPr txBox="1">
            <a:spLocks noChangeArrowheads="1"/>
          </p:cNvSpPr>
          <p:nvPr/>
        </p:nvSpPr>
        <p:spPr bwMode="auto">
          <a:xfrm>
            <a:off x="0" y="1719263"/>
            <a:ext cx="9048750" cy="4776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lnSpc>
                <a:spcPct val="90000"/>
              </a:lnSpc>
              <a:spcBef>
                <a:spcPct val="20000"/>
              </a:spcBef>
              <a:buClr>
                <a:schemeClr val="bg1"/>
              </a:buClr>
              <a:buFont typeface="Wingdings" panose="05000000000000000000" pitchFamily="2" charset="2"/>
              <a:buChar char="Ø"/>
            </a:pPr>
            <a:r>
              <a:rPr lang="bg-BG" altLang="bg-BG" sz="2800" b="1">
                <a:solidFill>
                  <a:schemeClr val="bg1"/>
                </a:solidFill>
              </a:rPr>
              <a:t> Проучвания относно жилищните политики на европейски държави с развити социални системи и социално жилищно настаняване.</a:t>
            </a:r>
          </a:p>
          <a:p>
            <a:pPr algn="just">
              <a:lnSpc>
                <a:spcPct val="90000"/>
              </a:lnSpc>
              <a:spcBef>
                <a:spcPct val="20000"/>
              </a:spcBef>
              <a:buClr>
                <a:schemeClr val="bg1"/>
              </a:buClr>
              <a:buFont typeface="Wingdings" panose="05000000000000000000" pitchFamily="2" charset="2"/>
              <a:buChar char="Ø"/>
            </a:pPr>
            <a:r>
              <a:rPr lang="bg-BG" altLang="bg-BG" sz="2800" b="1">
                <a:solidFill>
                  <a:schemeClr val="bg1"/>
                </a:solidFill>
              </a:rPr>
              <a:t>Анализ на действащите национални стратегически документи с ключово значение за поетите ангажименти на Република България пред ЕС.</a:t>
            </a:r>
          </a:p>
          <a:p>
            <a:pPr algn="just">
              <a:lnSpc>
                <a:spcPct val="90000"/>
              </a:lnSpc>
              <a:spcBef>
                <a:spcPct val="20000"/>
              </a:spcBef>
              <a:buClr>
                <a:schemeClr val="bg1"/>
              </a:buClr>
              <a:buFont typeface="Wingdings" panose="05000000000000000000" pitchFamily="2" charset="2"/>
              <a:buChar char="Ø"/>
            </a:pPr>
            <a:r>
              <a:rPr lang="bg-BG" altLang="bg-BG" sz="2800" b="1">
                <a:solidFill>
                  <a:schemeClr val="bg1"/>
                </a:solidFill>
              </a:rPr>
              <a:t> Нова стратегическа рамка на жилищната политика в България. Разширяване с тематиката за среда на обитаване в по-широкия смисъл от обитаване в сградите. </a:t>
            </a:r>
            <a:endParaRPr lang="en-GB" altLang="bg-BG" sz="280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Group 1"/>
          <p:cNvGrpSpPr>
            <a:grpSpLocks/>
          </p:cNvGrpSpPr>
          <p:nvPr/>
        </p:nvGrpSpPr>
        <p:grpSpPr bwMode="auto">
          <a:xfrm>
            <a:off x="0" y="0"/>
            <a:ext cx="9144000" cy="504825"/>
            <a:chOff x="0" y="0"/>
            <a:chExt cx="9144000" cy="505319"/>
          </a:xfrm>
        </p:grpSpPr>
        <p:grpSp>
          <p:nvGrpSpPr>
            <p:cNvPr id="30725" name="Group 2"/>
            <p:cNvGrpSpPr>
              <a:grpSpLocks/>
            </p:cNvGrpSpPr>
            <p:nvPr/>
          </p:nvGrpSpPr>
          <p:grpSpPr bwMode="auto">
            <a:xfrm>
              <a:off x="0" y="0"/>
              <a:ext cx="6645349" cy="505319"/>
              <a:chOff x="0" y="0"/>
              <a:chExt cx="6645349" cy="505319"/>
            </a:xfrm>
          </p:grpSpPr>
          <p:pic>
            <p:nvPicPr>
              <p:cNvPr id="30727"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30726"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rgbClr val="FFFFFF"/>
                  </a:solidFill>
                  <a:cs typeface="Arial" panose="020B0604020202020204" pitchFamily="34" charset="0"/>
                </a:rPr>
                <a:t>www.mip.government.bg</a:t>
              </a:r>
            </a:p>
            <a:p>
              <a:pPr algn="ctr" eaLnBrk="1" hangingPunct="1">
                <a:spcBef>
                  <a:spcPct val="20000"/>
                </a:spcBef>
              </a:pPr>
              <a:r>
                <a:rPr lang="bg-BG" altLang="en-US" sz="1400" b="1">
                  <a:solidFill>
                    <a:srgbClr val="FFFFFF"/>
                  </a:solidFill>
                  <a:cs typeface="Arial" panose="020B0604020202020204" pitchFamily="34" charset="0"/>
                </a:rPr>
                <a:t>Дирекция ЖПСО</a:t>
              </a:r>
            </a:p>
          </p:txBody>
        </p:sp>
      </p:grpSp>
      <p:sp>
        <p:nvSpPr>
          <p:cNvPr id="9" name="Rounded Rectangle 8"/>
          <p:cNvSpPr/>
          <p:nvPr/>
        </p:nvSpPr>
        <p:spPr>
          <a:xfrm>
            <a:off x="479425" y="563563"/>
            <a:ext cx="7894638" cy="1101725"/>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rgbClr val="FFFFFF"/>
                </a:solidFill>
              </a:rPr>
              <a:t>РАЗВИТИЕ НА ПОЛИТИКИТЕ В БЪЛГАРИЯ</a:t>
            </a:r>
          </a:p>
          <a:p>
            <a:pPr algn="ctr">
              <a:defRPr/>
            </a:pPr>
            <a:r>
              <a:rPr lang="ru-RU" sz="2000" b="1" dirty="0">
                <a:solidFill>
                  <a:srgbClr val="FFFFFF"/>
                </a:solidFill>
              </a:rPr>
              <a:t>СТАРТОВИ ИНИЦИАТИВИ НА МИП В РАЗВИТИЕ НА ПОЛИТИКИТЕ В ЖИЛИЩНИЯ СЕКТОР</a:t>
            </a:r>
          </a:p>
        </p:txBody>
      </p:sp>
      <p:sp>
        <p:nvSpPr>
          <p:cNvPr id="11" name="Rectangle 3"/>
          <p:cNvSpPr txBox="1">
            <a:spLocks noChangeArrowheads="1"/>
          </p:cNvSpPr>
          <p:nvPr/>
        </p:nvSpPr>
        <p:spPr bwMode="auto">
          <a:xfrm>
            <a:off x="0" y="1719263"/>
            <a:ext cx="9048750" cy="5138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algn="just">
              <a:lnSpc>
                <a:spcPct val="90000"/>
              </a:lnSpc>
              <a:buClr>
                <a:schemeClr val="bg1"/>
              </a:buClr>
              <a:buFont typeface="Wingdings" pitchFamily="2" charset="2"/>
              <a:buChar char="Ø"/>
              <a:defRPr/>
            </a:pPr>
            <a:r>
              <a:rPr lang="bg-BG" altLang="bg-BG" sz="2800" b="1" dirty="0" smtClean="0">
                <a:solidFill>
                  <a:schemeClr val="bg1"/>
                </a:solidFill>
              </a:rPr>
              <a:t> Проучване на ресурсното осигуряване и възможностите на общините. Изготвяне на анкетни карти за броя и състоянието на социалните общински жилища, анализ на данните. 2/3 от общините са отговорили.</a:t>
            </a:r>
          </a:p>
          <a:p>
            <a:pPr algn="just">
              <a:lnSpc>
                <a:spcPct val="90000"/>
              </a:lnSpc>
              <a:buClr>
                <a:srgbClr val="2D5EC1"/>
              </a:buClr>
              <a:buFont typeface="Wingdings" pitchFamily="2" charset="2"/>
              <a:buChar char="Ø"/>
              <a:defRPr/>
            </a:pPr>
            <a:r>
              <a:rPr lang="bg-BG" altLang="bg-BG" sz="2800" b="1" dirty="0">
                <a:solidFill>
                  <a:schemeClr val="bg1"/>
                </a:solidFill>
              </a:rPr>
              <a:t> </a:t>
            </a:r>
            <a:r>
              <a:rPr lang="ru-RU" altLang="bg-BG" sz="2800" b="1" dirty="0" smtClean="0"/>
              <a:t>Идея за Многосекторен подход в политиките - семейството, образованието, равнопоста-веността на половете, трудовата заетост, жилищата и здравеопазването, конкурен-</a:t>
            </a:r>
          </a:p>
          <a:p>
            <a:pPr marL="0" indent="0" algn="just">
              <a:lnSpc>
                <a:spcPct val="90000"/>
              </a:lnSpc>
              <a:buClr>
                <a:srgbClr val="2D5EC1"/>
              </a:buClr>
              <a:buFontTx/>
              <a:buNone/>
              <a:defRPr/>
            </a:pPr>
            <a:r>
              <a:rPr lang="ru-RU" altLang="bg-BG" sz="2800" b="1" dirty="0"/>
              <a:t> </a:t>
            </a:r>
            <a:r>
              <a:rPr lang="ru-RU" altLang="bg-BG" sz="2800" b="1" dirty="0" smtClean="0"/>
              <a:t>  тноспособността. </a:t>
            </a:r>
            <a:endParaRPr lang="en-GB" altLang="bg-BG" sz="2800" b="1" dirty="0"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746" name="Group 1"/>
          <p:cNvGrpSpPr>
            <a:grpSpLocks/>
          </p:cNvGrpSpPr>
          <p:nvPr/>
        </p:nvGrpSpPr>
        <p:grpSpPr bwMode="auto">
          <a:xfrm>
            <a:off x="0" y="0"/>
            <a:ext cx="9144000" cy="504825"/>
            <a:chOff x="0" y="0"/>
            <a:chExt cx="9144000" cy="505319"/>
          </a:xfrm>
        </p:grpSpPr>
        <p:grpSp>
          <p:nvGrpSpPr>
            <p:cNvPr id="31749" name="Group 2"/>
            <p:cNvGrpSpPr>
              <a:grpSpLocks/>
            </p:cNvGrpSpPr>
            <p:nvPr/>
          </p:nvGrpSpPr>
          <p:grpSpPr bwMode="auto">
            <a:xfrm>
              <a:off x="0" y="0"/>
              <a:ext cx="6645349" cy="505319"/>
              <a:chOff x="0" y="0"/>
              <a:chExt cx="6645349" cy="505319"/>
            </a:xfrm>
          </p:grpSpPr>
          <p:pic>
            <p:nvPicPr>
              <p:cNvPr id="31751" name="Picture 2"/>
              <p:cNvPicPr>
                <a:picLocks noChangeAspect="1" noChangeArrowheads="1"/>
              </p:cNvPicPr>
              <p:nvPr/>
            </p:nvPicPr>
            <p:blipFill>
              <a:blip r:embed="rId3">
                <a:extLst>
                  <a:ext uri="{28A0092B-C50C-407E-A947-70E740481C1C}">
                    <a14:useLocalDpi xmlns:a14="http://schemas.microsoft.com/office/drawing/2010/main" val="0"/>
                  </a:ext>
                </a:extLst>
              </a:blip>
              <a:srcRect t="14064" b="20959"/>
              <a:stretch>
                <a:fillRect/>
              </a:stretch>
            </p:blipFill>
            <p:spPr bwMode="auto">
              <a:xfrm>
                <a:off x="0" y="0"/>
                <a:ext cx="5571460"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75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1460" y="0"/>
                <a:ext cx="1073889"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31750" name="Subtitle 2"/>
            <p:cNvSpPr txBox="1">
              <a:spLocks/>
            </p:cNvSpPr>
            <p:nvPr/>
          </p:nvSpPr>
          <p:spPr bwMode="auto">
            <a:xfrm>
              <a:off x="6645349" y="0"/>
              <a:ext cx="2498651" cy="505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pPr>
              <a:r>
                <a:rPr lang="en-US" altLang="en-US" sz="1400" b="1">
                  <a:solidFill>
                    <a:srgbClr val="FFFFFF"/>
                  </a:solidFill>
                  <a:cs typeface="Arial" panose="020B0604020202020204" pitchFamily="34" charset="0"/>
                </a:rPr>
                <a:t>www.mip.government.bg</a:t>
              </a:r>
            </a:p>
            <a:p>
              <a:pPr algn="ctr" eaLnBrk="1" hangingPunct="1">
                <a:spcBef>
                  <a:spcPct val="20000"/>
                </a:spcBef>
              </a:pPr>
              <a:r>
                <a:rPr lang="bg-BG" altLang="en-US" sz="1400" b="1">
                  <a:solidFill>
                    <a:srgbClr val="FFFFFF"/>
                  </a:solidFill>
                  <a:cs typeface="Arial" panose="020B0604020202020204" pitchFamily="34" charset="0"/>
                </a:rPr>
                <a:t>Дирекция ЖПСО</a:t>
              </a:r>
            </a:p>
          </p:txBody>
        </p:sp>
      </p:grpSp>
      <p:sp>
        <p:nvSpPr>
          <p:cNvPr id="9" name="Rounded Rectangle 8"/>
          <p:cNvSpPr/>
          <p:nvPr/>
        </p:nvSpPr>
        <p:spPr>
          <a:xfrm>
            <a:off x="479425" y="563563"/>
            <a:ext cx="7894638" cy="1101725"/>
          </a:xfrm>
          <a:prstGeom prst="roundRect">
            <a:avLst/>
          </a:prstGeom>
          <a:solidFill>
            <a:srgbClr val="FF2D2D"/>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rgbClr val="FFFFFF"/>
                </a:solidFill>
              </a:rPr>
              <a:t>ИЗТОЧНИЦИ НА ИНФОРМАЦИЯ</a:t>
            </a:r>
            <a:endParaRPr lang="ru-RU" sz="2000" b="1" dirty="0">
              <a:solidFill>
                <a:srgbClr val="FFFFFF"/>
              </a:solidFill>
            </a:endParaRPr>
          </a:p>
        </p:txBody>
      </p:sp>
      <p:sp>
        <p:nvSpPr>
          <p:cNvPr id="31748" name="Rectangle 3"/>
          <p:cNvSpPr txBox="1">
            <a:spLocks noChangeArrowheads="1"/>
          </p:cNvSpPr>
          <p:nvPr/>
        </p:nvSpPr>
        <p:spPr bwMode="auto">
          <a:xfrm>
            <a:off x="0" y="1719263"/>
            <a:ext cx="9048750" cy="5138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lnSpc>
                <a:spcPct val="90000"/>
              </a:lnSpc>
              <a:spcBef>
                <a:spcPct val="20000"/>
              </a:spcBef>
              <a:buClr>
                <a:schemeClr val="bg1"/>
              </a:buClr>
            </a:pPr>
            <a:r>
              <a:rPr lang="bg-BG" altLang="bg-BG" sz="2800" b="1">
                <a:solidFill>
                  <a:schemeClr val="bg1"/>
                </a:solidFill>
              </a:rPr>
              <a:t>Европейска комисия</a:t>
            </a:r>
          </a:p>
          <a:p>
            <a:pPr algn="just">
              <a:lnSpc>
                <a:spcPct val="90000"/>
              </a:lnSpc>
              <a:spcBef>
                <a:spcPct val="20000"/>
              </a:spcBef>
              <a:buClr>
                <a:schemeClr val="bg1"/>
              </a:buClr>
            </a:pPr>
            <a:r>
              <a:rPr lang="en-US" altLang="bg-BG" sz="2800">
                <a:solidFill>
                  <a:schemeClr val="bg1"/>
                </a:solidFill>
                <a:hlinkClick r:id="rId5"/>
              </a:rPr>
              <a:t>http://ec.europa.eu/policies/index_bg.htm</a:t>
            </a:r>
            <a:endParaRPr lang="bg-BG" altLang="bg-BG" sz="2800">
              <a:solidFill>
                <a:schemeClr val="bg1"/>
              </a:solidFill>
            </a:endParaRPr>
          </a:p>
          <a:p>
            <a:pPr algn="just">
              <a:lnSpc>
                <a:spcPct val="90000"/>
              </a:lnSpc>
              <a:spcBef>
                <a:spcPct val="20000"/>
              </a:spcBef>
              <a:buClr>
                <a:schemeClr val="bg1"/>
              </a:buClr>
            </a:pPr>
            <a:r>
              <a:rPr lang="bg-BG" altLang="bg-BG" sz="2800" b="1">
                <a:solidFill>
                  <a:schemeClr val="bg1"/>
                </a:solidFill>
              </a:rPr>
              <a:t>Европейски икономически и социален комитет</a:t>
            </a:r>
          </a:p>
          <a:p>
            <a:pPr algn="just">
              <a:lnSpc>
                <a:spcPct val="90000"/>
              </a:lnSpc>
              <a:spcBef>
                <a:spcPct val="20000"/>
              </a:spcBef>
              <a:buClr>
                <a:schemeClr val="bg1"/>
              </a:buClr>
            </a:pPr>
            <a:r>
              <a:rPr lang="en-US" altLang="bg-BG" sz="2800">
                <a:solidFill>
                  <a:schemeClr val="bg1"/>
                </a:solidFill>
                <a:hlinkClick r:id="rId6"/>
              </a:rPr>
              <a:t>http://www.eesc.europa.eu/?i=portal.bg.home</a:t>
            </a:r>
            <a:endParaRPr lang="bg-BG" altLang="bg-BG" sz="2800">
              <a:solidFill>
                <a:schemeClr val="bg1"/>
              </a:solidFill>
            </a:endParaRPr>
          </a:p>
          <a:p>
            <a:pPr algn="just">
              <a:lnSpc>
                <a:spcPct val="90000"/>
              </a:lnSpc>
              <a:spcBef>
                <a:spcPct val="20000"/>
              </a:spcBef>
              <a:buClr>
                <a:schemeClr val="bg1"/>
              </a:buClr>
            </a:pPr>
            <a:r>
              <a:rPr lang="bg-BG" altLang="bg-BG" sz="2800" b="1">
                <a:solidFill>
                  <a:schemeClr val="bg1"/>
                </a:solidFill>
              </a:rPr>
              <a:t>Комитет на регионите</a:t>
            </a:r>
          </a:p>
          <a:p>
            <a:pPr algn="just">
              <a:lnSpc>
                <a:spcPct val="90000"/>
              </a:lnSpc>
              <a:spcBef>
                <a:spcPct val="20000"/>
              </a:spcBef>
              <a:buClr>
                <a:schemeClr val="bg1"/>
              </a:buClr>
            </a:pPr>
            <a:r>
              <a:rPr lang="en-GB" altLang="bg-BG" sz="2800">
                <a:hlinkClick r:id="rId7"/>
              </a:rPr>
              <a:t>http://europa.eu/about-eu/institutions-bodies/cor/index_bg.htm</a:t>
            </a:r>
            <a:endParaRPr lang="bg-BG" altLang="bg-BG" sz="2800"/>
          </a:p>
          <a:p>
            <a:pPr algn="just">
              <a:lnSpc>
                <a:spcPct val="90000"/>
              </a:lnSpc>
              <a:spcBef>
                <a:spcPct val="20000"/>
              </a:spcBef>
              <a:buClr>
                <a:schemeClr val="bg1"/>
              </a:buClr>
            </a:pPr>
            <a:endParaRPr lang="bg-BG" altLang="bg-BG" sz="2800"/>
          </a:p>
          <a:p>
            <a:pPr algn="ctr">
              <a:lnSpc>
                <a:spcPct val="90000"/>
              </a:lnSpc>
              <a:spcBef>
                <a:spcPct val="20000"/>
              </a:spcBef>
              <a:buClr>
                <a:schemeClr val="bg1"/>
              </a:buClr>
            </a:pPr>
            <a:r>
              <a:rPr lang="bg-BG" altLang="bg-BG" sz="4400"/>
              <a:t>БЛАГОДАРЯ ЗА ВНИМАНИЕТО!</a:t>
            </a:r>
          </a:p>
          <a:p>
            <a:pPr algn="just">
              <a:lnSpc>
                <a:spcPct val="90000"/>
              </a:lnSpc>
              <a:spcBef>
                <a:spcPct val="20000"/>
              </a:spcBef>
              <a:buClr>
                <a:schemeClr val="bg1"/>
              </a:buClr>
            </a:pPr>
            <a:endParaRPr lang="en-GB" altLang="bg-BG" sz="280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
      <a:dk1>
        <a:srgbClr val="FFFFFF"/>
      </a:dk1>
      <a:lt1>
        <a:srgbClr val="FFFFFF"/>
      </a:lt1>
      <a:dk2>
        <a:srgbClr val="FFFFFF"/>
      </a:dk2>
      <a:lt2>
        <a:srgbClr val="808080"/>
      </a:lt2>
      <a:accent1>
        <a:srgbClr val="298FCD"/>
      </a:accent1>
      <a:accent2>
        <a:srgbClr val="175488"/>
      </a:accent2>
      <a:accent3>
        <a:srgbClr val="FFFFFF"/>
      </a:accent3>
      <a:accent4>
        <a:srgbClr val="DADADA"/>
      </a:accent4>
      <a:accent5>
        <a:srgbClr val="ACC6E3"/>
      </a:accent5>
      <a:accent6>
        <a:srgbClr val="144B7B"/>
      </a:accent6>
      <a:hlink>
        <a:srgbClr val="F8702E"/>
      </a:hlink>
      <a:folHlink>
        <a:srgbClr val="FF9E05"/>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000000"/>
        </a:dk2>
        <a:lt2>
          <a:srgbClr val="808080"/>
        </a:lt2>
        <a:accent1>
          <a:srgbClr val="FFBDBD"/>
        </a:accent1>
        <a:accent2>
          <a:srgbClr val="CC0000"/>
        </a:accent2>
        <a:accent3>
          <a:srgbClr val="FFFFFF"/>
        </a:accent3>
        <a:accent4>
          <a:srgbClr val="000000"/>
        </a:accent4>
        <a:accent5>
          <a:srgbClr val="FFDBDB"/>
        </a:accent5>
        <a:accent6>
          <a:srgbClr val="B90000"/>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FFFFFF"/>
        </a:lt1>
        <a:dk2>
          <a:srgbClr val="000000"/>
        </a:dk2>
        <a:lt2>
          <a:srgbClr val="808080"/>
        </a:lt2>
        <a:accent1>
          <a:srgbClr val="F0D8D8"/>
        </a:accent1>
        <a:accent2>
          <a:srgbClr val="CC0000"/>
        </a:accent2>
        <a:accent3>
          <a:srgbClr val="FFFFFF"/>
        </a:accent3>
        <a:accent4>
          <a:srgbClr val="000000"/>
        </a:accent4>
        <a:accent5>
          <a:srgbClr val="F6E9E9"/>
        </a:accent5>
        <a:accent6>
          <a:srgbClr val="B90000"/>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FFFFFF"/>
        </a:lt1>
        <a:dk2>
          <a:srgbClr val="000000"/>
        </a:dk2>
        <a:lt2>
          <a:srgbClr val="808080"/>
        </a:lt2>
        <a:accent1>
          <a:srgbClr val="F0D8D8"/>
        </a:accent1>
        <a:accent2>
          <a:srgbClr val="CC0000"/>
        </a:accent2>
        <a:accent3>
          <a:srgbClr val="FFFFFF"/>
        </a:accent3>
        <a:accent4>
          <a:srgbClr val="000000"/>
        </a:accent4>
        <a:accent5>
          <a:srgbClr val="F6E9E9"/>
        </a:accent5>
        <a:accent6>
          <a:srgbClr val="B90000"/>
        </a:accent6>
        <a:hlink>
          <a:srgbClr val="1C0C70"/>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000000"/>
        </a:dk1>
        <a:lt1>
          <a:srgbClr val="FFFFFF"/>
        </a:lt1>
        <a:dk2>
          <a:srgbClr val="000000"/>
        </a:dk2>
        <a:lt2>
          <a:srgbClr val="808080"/>
        </a:lt2>
        <a:accent1>
          <a:srgbClr val="F0D8D8"/>
        </a:accent1>
        <a:accent2>
          <a:srgbClr val="CC0000"/>
        </a:accent2>
        <a:accent3>
          <a:srgbClr val="FFFFFF"/>
        </a:accent3>
        <a:accent4>
          <a:srgbClr val="000000"/>
        </a:accent4>
        <a:accent5>
          <a:srgbClr val="F6E9E9"/>
        </a:accent5>
        <a:accent6>
          <a:srgbClr val="B90000"/>
        </a:accent6>
        <a:hlink>
          <a:srgbClr val="1C0C70"/>
        </a:hlink>
        <a:folHlink>
          <a:srgbClr val="41F10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1241</TotalTime>
  <Words>2473</Words>
  <Application>Microsoft Office PowerPoint</Application>
  <PresentationFormat>On-screen Show (4:3)</PresentationFormat>
  <Paragraphs>244</Paragraphs>
  <Slides>29</Slides>
  <Notes>29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29</vt:i4>
      </vt:variant>
    </vt:vector>
  </HeadingPairs>
  <TitlesOfParts>
    <vt:vector size="33" baseType="lpstr">
      <vt:lpstr>Arial</vt:lpstr>
      <vt:lpstr>Wingdings</vt:lpstr>
      <vt:lpstr>Bookman Old Style</vt:lpstr>
      <vt:lpstr>Default Design</vt:lpstr>
      <vt:lpstr>ЕВРОПЕЙСКИ НАСОКИ ЗА РАЗВИТИЕТО НА ЖИЛИЩНАТА ПОЛИТИКА И ВЪЗМОЖНОСТИ ЗА ПРИЛАГАНЕТО ИМ В БЪЛГАРИЯ</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Glow template</dc:title>
  <dc:creator>Presentation Magazine</dc:creator>
  <cp:lastModifiedBy>Galya Geneva</cp:lastModifiedBy>
  <cp:revision>115</cp:revision>
  <dcterms:created xsi:type="dcterms:W3CDTF">2008-11-24T14:49:30Z</dcterms:created>
  <dcterms:modified xsi:type="dcterms:W3CDTF">2014-06-25T07:56:16Z</dcterms:modified>
</cp:coreProperties>
</file>